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75" r:id="rId3"/>
    <p:sldId id="259" r:id="rId4"/>
    <p:sldId id="260" r:id="rId5"/>
    <p:sldId id="261" r:id="rId6"/>
    <p:sldId id="262" r:id="rId7"/>
    <p:sldId id="263" r:id="rId8"/>
    <p:sldId id="266" r:id="rId9"/>
    <p:sldId id="267" r:id="rId10"/>
    <p:sldId id="268" r:id="rId11"/>
    <p:sldId id="271" r:id="rId12"/>
    <p:sldId id="273" r:id="rId13"/>
    <p:sldId id="274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92" d="100"/>
          <a:sy n="92" d="100"/>
        </p:scale>
        <p:origin x="76" y="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0E10-8690-4457-821E-437A18B80720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EE43-A542-48FD-A7EC-E0EBB93D9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332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0E10-8690-4457-821E-437A18B80720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EE43-A542-48FD-A7EC-E0EBB93D9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620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0E10-8690-4457-821E-437A18B80720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EE43-A542-48FD-A7EC-E0EBB93D9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47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0E10-8690-4457-821E-437A18B80720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EE43-A542-48FD-A7EC-E0EBB93D9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97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0E10-8690-4457-821E-437A18B80720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EE43-A542-48FD-A7EC-E0EBB93D9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265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0E10-8690-4457-821E-437A18B80720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EE43-A542-48FD-A7EC-E0EBB93D9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31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0E10-8690-4457-821E-437A18B80720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EE43-A542-48FD-A7EC-E0EBB93D9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474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0E10-8690-4457-821E-437A18B80720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EE43-A542-48FD-A7EC-E0EBB93D9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237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0E10-8690-4457-821E-437A18B80720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EE43-A542-48FD-A7EC-E0EBB93D9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88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0E10-8690-4457-821E-437A18B80720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EE43-A542-48FD-A7EC-E0EBB93D9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3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0E10-8690-4457-821E-437A18B80720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EE43-A542-48FD-A7EC-E0EBB93D9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416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60E10-8690-4457-821E-437A18B80720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1EE43-A542-48FD-A7EC-E0EBB93D9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3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7268" y="409904"/>
            <a:ext cx="8897007" cy="882868"/>
          </a:xfrm>
        </p:spPr>
        <p:txBody>
          <a:bodyPr>
            <a:normAutofit fontScale="90000"/>
          </a:bodyPr>
          <a:lstStyle/>
          <a:p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3228" y="1647113"/>
            <a:ext cx="10815144" cy="4927107"/>
          </a:xfrm>
        </p:spPr>
        <p:txBody>
          <a:bodyPr/>
          <a:lstStyle/>
          <a:p>
            <a:pPr algn="l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MEDIATION:  SELF-DETERMINATION 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        AND THE VALUE OF HUMAN AGENCY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	PROF. BARUCH BUSH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INSTITUTE FOR THE STUDY OF CONFLICT TRANSFORMATION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       HOFSTRA UNIV. SCHOOL OF LAW</a:t>
            </a:r>
          </a:p>
          <a:p>
            <a:pPr algn="l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	     MAY 3, 2022 (ONLINE)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VICTORIA ASSOC. FOR DISPUTE RESOLUTION</a:t>
            </a:r>
          </a:p>
          <a:p>
            <a:pPr algn="l"/>
            <a:endParaRPr lang="en-US" sz="1400" dirty="0"/>
          </a:p>
          <a:p>
            <a:pPr algn="l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© 2022 Robert A. Baruch Bush and Peter F. Miller</a:t>
            </a:r>
          </a:p>
        </p:txBody>
      </p:sp>
    </p:spTree>
    <p:extLst>
      <p:ext uri="{BB962C8B-B14F-4D97-AF65-F5344CB8AC3E}">
        <p14:creationId xmlns:p14="http://schemas.microsoft.com/office/powerpoint/2010/main" val="2638480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7268" y="409904"/>
            <a:ext cx="8897007" cy="882868"/>
          </a:xfrm>
        </p:spPr>
        <p:txBody>
          <a:bodyPr>
            <a:normAutofit fontScale="90000"/>
          </a:bodyPr>
          <a:lstStyle/>
          <a:p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MEDIATION:  SELF-DETERMINATION 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THE VALUE OF HUMAN AGENCY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PROF. BARUCH BUSH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3228" y="1615581"/>
            <a:ext cx="10815144" cy="4690625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THE ESSENTIAL VALUE:</a:t>
            </a:r>
          </a:p>
          <a:p>
            <a:pPr algn="l"/>
            <a:endParaRPr lang="en-US" sz="2800" dirty="0"/>
          </a:p>
          <a:p>
            <a:pPr algn="l"/>
            <a:r>
              <a:rPr lang="en-US" sz="2800" u="sng" dirty="0"/>
              <a:t>ALBERT BANDURA</a:t>
            </a:r>
            <a:r>
              <a:rPr lang="en-US" sz="2800" dirty="0"/>
              <a:t>:</a:t>
            </a:r>
          </a:p>
          <a:p>
            <a:pPr algn="l"/>
            <a:r>
              <a:rPr lang="en-US" sz="2800" dirty="0"/>
              <a:t>	“</a:t>
            </a:r>
            <a:r>
              <a:rPr lang="en-US" sz="2800" u="sng" dirty="0" err="1"/>
              <a:t>Agentivita</a:t>
            </a:r>
            <a:r>
              <a:rPr lang="en-US" sz="2800" dirty="0"/>
              <a:t> is a fundamental concept of socio-cognitive theory. Human agency can be defined as the ability to act intentionally in the social context to generate change. </a:t>
            </a:r>
          </a:p>
          <a:p>
            <a:pPr algn="l"/>
            <a:r>
              <a:rPr lang="en-US" sz="2800" dirty="0"/>
              <a:t>	It is expressed in the ability to generate actions aimed at certain purposes and/or objectives </a:t>
            </a:r>
            <a:r>
              <a:rPr lang="en-US" sz="2800" u="sng" dirty="0"/>
              <a:t>regardless of the outcome of the action.”</a:t>
            </a:r>
            <a:endParaRPr lang="en-US" sz="2800" dirty="0"/>
          </a:p>
          <a:p>
            <a:pPr algn="l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73612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7268" y="409904"/>
            <a:ext cx="8897007" cy="882868"/>
          </a:xfrm>
        </p:spPr>
        <p:txBody>
          <a:bodyPr>
            <a:normAutofit fontScale="90000"/>
          </a:bodyPr>
          <a:lstStyle/>
          <a:p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MEDIATION:  SELF-DETERMINATION 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THE VALUE OF HUMAN AGENCY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PROF. BARUCH BUSH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3228" y="1615581"/>
            <a:ext cx="10815144" cy="508476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3000" dirty="0"/>
              <a:t>THE ESSENTIAL VALUE:</a:t>
            </a:r>
          </a:p>
          <a:p>
            <a:pPr algn="l"/>
            <a:endParaRPr lang="en-US" sz="3000" dirty="0"/>
          </a:p>
          <a:p>
            <a:pPr algn="l"/>
            <a:r>
              <a:rPr lang="en-US" sz="3000" u="sng" dirty="0"/>
              <a:t>BARUCH BUSH AND PETER MILLER</a:t>
            </a:r>
            <a:r>
              <a:rPr lang="en-US" sz="3000" dirty="0"/>
              <a:t>:</a:t>
            </a:r>
          </a:p>
          <a:p>
            <a:pPr lvl="1" algn="l">
              <a:lnSpc>
                <a:spcPct val="110000"/>
              </a:lnSpc>
            </a:pPr>
            <a:r>
              <a:rPr lang="en-US" sz="3200" i="1" dirty="0"/>
              <a:t>“Agency is the self-aware and reflective assertion by an individual of the intentional choice to make decisions affecting their life circumstances. </a:t>
            </a:r>
            <a:r>
              <a:rPr lang="en-US" sz="3200" dirty="0"/>
              <a:t>It includes choice and intentional action, which are both essential to human identity. </a:t>
            </a:r>
          </a:p>
          <a:p>
            <a:pPr lvl="1" algn="l">
              <a:lnSpc>
                <a:spcPct val="110000"/>
              </a:lnSpc>
            </a:pPr>
            <a:endParaRPr lang="en-US" sz="3200" dirty="0"/>
          </a:p>
          <a:p>
            <a:pPr lvl="1" algn="l">
              <a:lnSpc>
                <a:spcPct val="110000"/>
              </a:lnSpc>
            </a:pPr>
            <a:r>
              <a:rPr lang="en-US" sz="3200" dirty="0"/>
              <a:t>Agency is the phenomenon of the self identifying and expressing itself, and as such it is at the core of human identity and consciousness; it is the essential meaning of being human. In short, the value of agency is an essential value—</a:t>
            </a:r>
            <a:r>
              <a:rPr lang="en-US" sz="3200" u="sng" dirty="0"/>
              <a:t>regardless </a:t>
            </a:r>
            <a:r>
              <a:rPr lang="en-US" sz="3200" dirty="0"/>
              <a:t>of whether it achieves any other specific impact in the external world.” </a:t>
            </a:r>
          </a:p>
          <a:p>
            <a:pPr algn="l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25050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7268" y="409904"/>
            <a:ext cx="8897007" cy="882868"/>
          </a:xfrm>
        </p:spPr>
        <p:txBody>
          <a:bodyPr>
            <a:normAutofit fontScale="90000"/>
          </a:bodyPr>
          <a:lstStyle/>
          <a:p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MEDIATION:  SELF-DETERMINATION 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THE VALUE OF HUMAN AGENCY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PROF. BARUCH BUSH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741705"/>
            <a:ext cx="11892455" cy="5116295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IMPLICATIONS FOR </a:t>
            </a:r>
            <a:r>
              <a:rPr lang="en-US" sz="2800" u="sng" dirty="0"/>
              <a:t>MEDIATION PRACTICE</a:t>
            </a:r>
            <a:r>
              <a:rPr lang="en-US" sz="2800" dirty="0"/>
              <a:t>: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/>
              <a:t>    THE VALUE OF AGENCY MEANS THAT WE “SUPPORT AND NEVER SUPPLANT”                  	EVEN IF “NOTHING ELSE HAPPENS”</a:t>
            </a:r>
          </a:p>
          <a:p>
            <a:pPr algn="l"/>
            <a:r>
              <a:rPr lang="en-US" sz="2800" dirty="0"/>
              <a:t>    </a:t>
            </a:r>
          </a:p>
          <a:p>
            <a:pPr algn="l"/>
            <a:r>
              <a:rPr lang="en-US" sz="2800" dirty="0"/>
              <a:t>    BECAUSE IN CONFLICT TRANSFORMATION, CONFLICT WEAKENS AGENCY, 	 	&amp; AGENCY REGAINS STRENGTH </a:t>
            </a:r>
            <a:r>
              <a:rPr lang="en-US" sz="2800" u="sng" dirty="0"/>
              <a:t>ONLY </a:t>
            </a:r>
            <a:r>
              <a:rPr lang="en-US" sz="2800" dirty="0"/>
              <a:t>THROUGH PARTY DECISIONMAKING </a:t>
            </a:r>
          </a:p>
          <a:p>
            <a:pPr algn="l"/>
            <a:endParaRPr lang="en-US" sz="2800" dirty="0"/>
          </a:p>
          <a:p>
            <a:pPr algn="l">
              <a:lnSpc>
                <a:spcPct val="100000"/>
              </a:lnSpc>
            </a:pPr>
            <a:r>
              <a:rPr lang="en-US" sz="2800" dirty="0"/>
              <a:t>     WHAT ABOUT EMPATHY/RECOGNITION? ALSO AN ESSENTIAL VALUE BUT 	RECOGNITION IS REAL ONLY IF BASED ON EMPOWERMENT/AGENCY</a:t>
            </a:r>
          </a:p>
          <a:p>
            <a:pPr algn="l">
              <a:lnSpc>
                <a:spcPct val="100000"/>
              </a:lnSpc>
            </a:pPr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17820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7268" y="409904"/>
            <a:ext cx="8897007" cy="882868"/>
          </a:xfrm>
        </p:spPr>
        <p:txBody>
          <a:bodyPr>
            <a:normAutofit fontScale="90000"/>
          </a:bodyPr>
          <a:lstStyle/>
          <a:p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MEDIATION:  SELF-DETERMINATION 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THE VALUE OF HUMAN AGENCY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PROF. BARUCH BUSH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952" y="1647113"/>
            <a:ext cx="11603420" cy="5116295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IMPLICATIONS FOR </a:t>
            </a:r>
            <a:r>
              <a:rPr lang="en-US" sz="2800" u="sng" dirty="0"/>
              <a:t>SOCIETAL IMPACTS: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/>
              <a:t>THE ESSENTIAL VALUE OF AGENCY IS THREATENED BY AN AUTHORITARIAN    	CULTURE OF PROFESSIONAL EXPERTISE AND CLIENT DEPENDENCY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/>
              <a:t>THE DEPENDENCY EFFECT IS MAGNIFIED IN LOWER SOCIOECONOMIC GROUPS, 	LEADING TO “INEQUALITY OF AGENCY”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/>
              <a:t>COUNTERACTING THESE IMPACTS REQUIRES </a:t>
            </a:r>
            <a:r>
              <a:rPr lang="en-US" sz="2800" u="sng" dirty="0"/>
              <a:t>“CLIENT-CENTERED” PRACTICE </a:t>
            </a:r>
            <a:r>
              <a:rPr lang="en-US" sz="2800" dirty="0"/>
              <a:t>	IN ALL PROFESSIONS TO RESTORE AGENCY</a:t>
            </a:r>
          </a:p>
          <a:p>
            <a:pPr algn="l">
              <a:lnSpc>
                <a:spcPct val="100000"/>
              </a:lnSpc>
            </a:pPr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53488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7268" y="409904"/>
            <a:ext cx="8897007" cy="882868"/>
          </a:xfrm>
        </p:spPr>
        <p:txBody>
          <a:bodyPr>
            <a:normAutofit fontScale="90000"/>
          </a:bodyPr>
          <a:lstStyle/>
          <a:p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MEDIATION:  SELF-DETERMINATION 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THE VALUE OF HUMAN AGENCY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PROF. BARUCH BUSH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615581"/>
            <a:ext cx="11351172" cy="5116295"/>
          </a:xfrm>
        </p:spPr>
        <p:txBody>
          <a:bodyPr>
            <a:normAutofit/>
          </a:bodyPr>
          <a:lstStyle/>
          <a:p>
            <a:pPr algn="l"/>
            <a:r>
              <a:rPr lang="en-US" sz="2800" u="sng" dirty="0"/>
              <a:t>BUT DO PEOPLE </a:t>
            </a:r>
            <a:r>
              <a:rPr lang="en-US" sz="2800" i="1" u="sng" dirty="0"/>
              <a:t>REALLY CARE </a:t>
            </a:r>
            <a:r>
              <a:rPr lang="en-US" sz="2800" dirty="0"/>
              <a:t>ABOUT AGENCY?  WHERE’S THE </a:t>
            </a:r>
            <a:r>
              <a:rPr lang="en-US" sz="2800" u="sng" dirty="0"/>
              <a:t>EVIDENCE</a:t>
            </a:r>
            <a:r>
              <a:rPr lang="en-US" sz="2800" dirty="0"/>
              <a:t>?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/>
              <a:t>STORIES FROM MEDIATION – ASK YOURSELF</a:t>
            </a:r>
          </a:p>
          <a:p>
            <a:pPr algn="l"/>
            <a:r>
              <a:rPr lang="en-US" sz="2800" dirty="0"/>
              <a:t>	SEE </a:t>
            </a:r>
            <a:r>
              <a:rPr lang="en-US" sz="2800" i="1" dirty="0"/>
              <a:t>BUSH &amp; MILLER, 35 OHIO ST. J.D.R 591 (2020)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/>
              <a:t>POPULAR CULTURE—WATCH THE MOVIES, READ FICTION</a:t>
            </a:r>
          </a:p>
          <a:p>
            <a:pPr algn="l"/>
            <a:r>
              <a:rPr lang="en-US" sz="2800" dirty="0"/>
              <a:t>	EXAMPLE: THE “HERO” OF </a:t>
            </a:r>
            <a:r>
              <a:rPr lang="en-US" sz="2800" i="1" u="sng" dirty="0"/>
              <a:t>SHAWSHANK REDEMPTION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/>
              <a:t> </a:t>
            </a:r>
            <a:r>
              <a:rPr lang="en-US" sz="2800" u="sng" dirty="0">
                <a:hlinkClick r:id="rId2"/>
              </a:rPr>
              <a:t>https://www.youtube.com/watch?v=cMuam1MObtI</a:t>
            </a:r>
            <a:endParaRPr lang="en-US" sz="2800" u="sng" dirty="0"/>
          </a:p>
          <a:p>
            <a:pPr algn="l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79707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7268" y="409904"/>
            <a:ext cx="8897007" cy="882868"/>
          </a:xfrm>
        </p:spPr>
        <p:txBody>
          <a:bodyPr>
            <a:normAutofit fontScale="90000"/>
          </a:bodyPr>
          <a:lstStyle/>
          <a:p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MEDIATION:  SELF-DETERMINATION 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THE VALUE OF HUMAN AGENCY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PROF. BARUCH BUSH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3228" y="1647114"/>
            <a:ext cx="10815144" cy="4170362"/>
          </a:xfrm>
        </p:spPr>
        <p:txBody>
          <a:bodyPr/>
          <a:lstStyle/>
          <a:p>
            <a:pPr algn="l"/>
            <a:endParaRPr lang="en-US" sz="2800" dirty="0"/>
          </a:p>
          <a:p>
            <a:pPr algn="l"/>
            <a:r>
              <a:rPr lang="en-US" sz="2800" i="1" u="sng" dirty="0"/>
              <a:t>SELF-DETERMINATION </a:t>
            </a:r>
            <a:r>
              <a:rPr lang="en-US" sz="2800" dirty="0"/>
              <a:t>IS UNIQUELY CENTRAL TO MEDIATION:</a:t>
            </a:r>
          </a:p>
          <a:p>
            <a:pPr algn="l"/>
            <a:r>
              <a:rPr lang="en-US" sz="2800" dirty="0"/>
              <a:t>	</a:t>
            </a:r>
          </a:p>
          <a:p>
            <a:pPr algn="l"/>
            <a:r>
              <a:rPr lang="en-US" sz="2800" dirty="0"/>
              <a:t>	IT IS WHAT ALL OTHER PROCESSES LACK:</a:t>
            </a:r>
          </a:p>
          <a:p>
            <a:pPr algn="l"/>
            <a:r>
              <a:rPr lang="en-US" sz="2800" dirty="0"/>
              <a:t>		ADJUDICATION, ARBITRATION – EVEN NEGOTIATION (BIASES)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/>
              <a:t>	IT IS FUNDAMENTAL IN MEDIATION CODES OF ETHICS</a:t>
            </a:r>
          </a:p>
        </p:txBody>
      </p:sp>
    </p:spTree>
    <p:extLst>
      <p:ext uri="{BB962C8B-B14F-4D97-AF65-F5344CB8AC3E}">
        <p14:creationId xmlns:p14="http://schemas.microsoft.com/office/powerpoint/2010/main" val="1756688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7268" y="409904"/>
            <a:ext cx="8897007" cy="882868"/>
          </a:xfrm>
        </p:spPr>
        <p:txBody>
          <a:bodyPr>
            <a:normAutofit fontScale="90000"/>
          </a:bodyPr>
          <a:lstStyle/>
          <a:p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MEDIATION:  SELF-DETERMINATION 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THE VALUE OF HUMAN AGENCY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PROF. BARUCH BUSH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72" y="1615582"/>
            <a:ext cx="11430000" cy="4170362"/>
          </a:xfrm>
        </p:spPr>
        <p:txBody>
          <a:bodyPr>
            <a:normAutofit/>
          </a:bodyPr>
          <a:lstStyle/>
          <a:p>
            <a:pPr algn="l"/>
            <a:endParaRPr lang="en-US" dirty="0"/>
          </a:p>
          <a:p>
            <a:pPr algn="l"/>
            <a:r>
              <a:rPr lang="en-US" sz="2800" u="sng" dirty="0"/>
              <a:t>BUT: </a:t>
            </a:r>
            <a:r>
              <a:rPr lang="en-US" sz="2800" dirty="0"/>
              <a:t>WHAT HAPPENED TO SELF-DETERMATION,</a:t>
            </a:r>
          </a:p>
          <a:p>
            <a:pPr algn="l"/>
            <a:r>
              <a:rPr lang="en-US" sz="2800" dirty="0"/>
              <a:t>	EVEN IN “TRANSFORMATIVE” MEDIATION?</a:t>
            </a:r>
          </a:p>
          <a:p>
            <a:pPr algn="l"/>
            <a:endParaRPr lang="en-US" sz="2800" dirty="0"/>
          </a:p>
          <a:p>
            <a:pPr algn="l"/>
            <a:r>
              <a:rPr lang="en-US" sz="2800" i="1" u="sng" dirty="0"/>
              <a:t>PROMISE 1</a:t>
            </a:r>
            <a:r>
              <a:rPr lang="en-US" sz="2800" dirty="0"/>
              <a:t>: “THE </a:t>
            </a:r>
            <a:r>
              <a:rPr lang="en-US" sz="2800" i="1" u="sng" dirty="0"/>
              <a:t>PUSHY </a:t>
            </a:r>
            <a:r>
              <a:rPr lang="en-US" sz="2800" dirty="0"/>
              <a:t>MEDIATOR” (THE L/T CASE)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/>
              <a:t>PUSHY FOR WHAT? THE CONTINUED ALLURE OF OTHER VALUES AS BEFORE: 	SETTLEMENT, JUSTICE, RECONCILIATION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213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7268" y="409904"/>
            <a:ext cx="8897007" cy="882868"/>
          </a:xfrm>
        </p:spPr>
        <p:txBody>
          <a:bodyPr>
            <a:normAutofit fontScale="90000"/>
          </a:bodyPr>
          <a:lstStyle/>
          <a:p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MEDIATION:  SELF-DETERMINATION 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THE VALUE OF HUMAN AGENCY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PROF. BARUCH BUSH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9090" y="1599817"/>
            <a:ext cx="11204025" cy="4963894"/>
          </a:xfrm>
        </p:spPr>
        <p:txBody>
          <a:bodyPr>
            <a:normAutofit fontScale="70000" lnSpcReduction="20000"/>
          </a:bodyPr>
          <a:lstStyle/>
          <a:p>
            <a:pPr algn="l"/>
            <a:endParaRPr lang="en-US" dirty="0"/>
          </a:p>
          <a:p>
            <a:pPr algn="l"/>
            <a:r>
              <a:rPr lang="en-US" sz="4000" dirty="0"/>
              <a:t>OUR OWN CHANGE FROM </a:t>
            </a:r>
            <a:r>
              <a:rPr lang="en-US" sz="4000" i="1" u="sng" dirty="0"/>
              <a:t>PROMISE 1 </a:t>
            </a:r>
            <a:r>
              <a:rPr lang="en-US" sz="4000" dirty="0"/>
              <a:t>TO </a:t>
            </a:r>
            <a:r>
              <a:rPr lang="en-US" sz="4000" i="1" u="sng" dirty="0"/>
              <a:t>PROMISE 2 </a:t>
            </a:r>
            <a:r>
              <a:rPr lang="en-US" sz="4000" dirty="0"/>
              <a:t>(10 YEARS)</a:t>
            </a:r>
          </a:p>
          <a:p>
            <a:pPr algn="l"/>
            <a:endParaRPr lang="en-US" sz="4000" dirty="0"/>
          </a:p>
          <a:p>
            <a:pPr algn="l"/>
            <a:r>
              <a:rPr lang="en-US" sz="4000" dirty="0"/>
              <a:t>TAKING SELF-DETERMINATION SERIOUSLY (THE PURPLE HOUSE CASE):</a:t>
            </a:r>
          </a:p>
          <a:p>
            <a:pPr algn="l"/>
            <a:endParaRPr lang="en-US" sz="4000" dirty="0"/>
          </a:p>
          <a:p>
            <a:pPr algn="l"/>
            <a:r>
              <a:rPr lang="en-US" sz="4000" dirty="0"/>
              <a:t>	</a:t>
            </a:r>
            <a:r>
              <a:rPr lang="en-US" sz="4000" i="1" u="sng" dirty="0"/>
              <a:t>“SUPPORT </a:t>
            </a:r>
            <a:r>
              <a:rPr lang="en-US" sz="4000" b="1" i="1" u="sng" dirty="0"/>
              <a:t>AND NEVER SUPPLANT</a:t>
            </a:r>
          </a:p>
          <a:p>
            <a:pPr algn="l"/>
            <a:r>
              <a:rPr lang="en-US" sz="4000" i="1" dirty="0"/>
              <a:t>		</a:t>
            </a:r>
            <a:r>
              <a:rPr lang="en-US" sz="4000" i="1" u="sng" dirty="0"/>
              <a:t>PARTY DELIBERATION AND DECISION MAKING”</a:t>
            </a:r>
          </a:p>
          <a:p>
            <a:pPr algn="l"/>
            <a:r>
              <a:rPr lang="en-US" sz="4000" dirty="0"/>
              <a:t>	</a:t>
            </a:r>
          </a:p>
          <a:p>
            <a:pPr algn="l"/>
            <a:r>
              <a:rPr lang="en-US" sz="4000" dirty="0"/>
              <a:t>MEANING </a:t>
            </a:r>
            <a:r>
              <a:rPr lang="en-US" sz="4000" u="sng" dirty="0"/>
              <a:t>ALL </a:t>
            </a:r>
            <a:r>
              <a:rPr lang="en-US" sz="4000" dirty="0"/>
              <a:t>DECISIONS, ABOUT WHETHER, WHAT, HOW, HOW LONG, ETC.</a:t>
            </a:r>
          </a:p>
          <a:p>
            <a:pPr algn="l"/>
            <a:endParaRPr lang="en-US" sz="4000" dirty="0"/>
          </a:p>
          <a:p>
            <a:pPr algn="l"/>
            <a:r>
              <a:rPr lang="en-US" sz="4000" dirty="0"/>
              <a:t>BY REFLECTION, SUMMARY, CHECK-IN, BACK OUT – AND THAT’S IT!</a:t>
            </a: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63724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7268" y="409904"/>
            <a:ext cx="8897007" cy="882868"/>
          </a:xfrm>
        </p:spPr>
        <p:txBody>
          <a:bodyPr>
            <a:normAutofit fontScale="90000"/>
          </a:bodyPr>
          <a:lstStyle/>
          <a:p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MEDIATION:  SELF-DETERMINATION 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THE VALUE OF HUMAN AGENCY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PROF. BARUCH BUSH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952" y="1615582"/>
            <a:ext cx="11603420" cy="5116294"/>
          </a:xfrm>
        </p:spPr>
        <p:txBody>
          <a:bodyPr>
            <a:normAutofit/>
          </a:bodyPr>
          <a:lstStyle/>
          <a:p>
            <a:pPr algn="l"/>
            <a:endParaRPr lang="en-US" sz="2800" dirty="0"/>
          </a:p>
          <a:p>
            <a:pPr algn="l"/>
            <a:r>
              <a:rPr lang="en-US" sz="2800" dirty="0"/>
              <a:t>BUT THE QUESTIONS STILL SURFACE:</a:t>
            </a:r>
          </a:p>
          <a:p>
            <a:pPr algn="l"/>
            <a:r>
              <a:rPr lang="en-US" sz="2800" dirty="0"/>
              <a:t>	“ISN’T </a:t>
            </a:r>
            <a:r>
              <a:rPr lang="en-US" sz="2800" u="sng" dirty="0"/>
              <a:t>SOME </a:t>
            </a:r>
            <a:r>
              <a:rPr lang="en-US" sz="2800" dirty="0"/>
              <a:t>SUPPLANTING OK?</a:t>
            </a:r>
          </a:p>
          <a:p>
            <a:pPr algn="l"/>
            <a:r>
              <a:rPr lang="en-US" sz="2800" dirty="0"/>
              <a:t>	      </a:t>
            </a:r>
            <a:r>
              <a:rPr lang="en-US" sz="2800" i="1" u="sng" dirty="0"/>
              <a:t>ESPECIALLY</a:t>
            </a:r>
            <a:r>
              <a:rPr lang="en-US" sz="2800" i="1" dirty="0"/>
              <a:t> </a:t>
            </a:r>
            <a:r>
              <a:rPr lang="en-US" sz="2800" dirty="0"/>
              <a:t>WHEN JUST SUPPORTING ISN’T WORKING?”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/>
              <a:t>“WORKING” TO DO WHAT? </a:t>
            </a:r>
          </a:p>
          <a:p>
            <a:pPr algn="l"/>
            <a:r>
              <a:rPr lang="en-US" sz="2800" dirty="0"/>
              <a:t>	TO REACH SOLUTION, TO DO JUSTICE, TO MAKE PEACE</a:t>
            </a:r>
            <a:br>
              <a:rPr lang="en-US" sz="2800" dirty="0"/>
            </a:br>
            <a:r>
              <a:rPr lang="en-US" sz="2800" dirty="0"/>
              <a:t>      	SO, THE OLD VALUES SNEAK BACK IN, AND SELF-DETERMINATION FADES</a:t>
            </a:r>
          </a:p>
        </p:txBody>
      </p:sp>
    </p:spTree>
    <p:extLst>
      <p:ext uri="{BB962C8B-B14F-4D97-AF65-F5344CB8AC3E}">
        <p14:creationId xmlns:p14="http://schemas.microsoft.com/office/powerpoint/2010/main" val="903848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7268" y="409904"/>
            <a:ext cx="8897007" cy="882868"/>
          </a:xfrm>
        </p:spPr>
        <p:txBody>
          <a:bodyPr>
            <a:normAutofit fontScale="90000"/>
          </a:bodyPr>
          <a:lstStyle/>
          <a:p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MEDIATION:  SELF-DETERMINATION 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THE VALUE OF HUMAN AGENCY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PROF. BARUCH BUSH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2607" y="1615582"/>
            <a:ext cx="11445765" cy="4170362"/>
          </a:xfrm>
        </p:spPr>
        <p:txBody>
          <a:bodyPr>
            <a:normAutofit/>
          </a:bodyPr>
          <a:lstStyle/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r>
              <a:rPr lang="en-US" sz="2800" dirty="0"/>
              <a:t>SO, </a:t>
            </a:r>
            <a:r>
              <a:rPr lang="en-US" sz="2800" i="1" dirty="0"/>
              <a:t>“SUPPORT AND NEVER SUPPLANT” </a:t>
            </a:r>
            <a:r>
              <a:rPr lang="en-US" sz="2800" dirty="0"/>
              <a:t>WILL BE FOLLOWED </a:t>
            </a:r>
            <a:r>
              <a:rPr lang="en-US" sz="2800" u="sng" dirty="0"/>
              <a:t>STEADFASTLY</a:t>
            </a:r>
          </a:p>
          <a:p>
            <a:pPr algn="l"/>
            <a:r>
              <a:rPr lang="en-US" sz="2800" dirty="0"/>
              <a:t>	</a:t>
            </a:r>
            <a:r>
              <a:rPr lang="en-US" sz="2800" i="1" u="sng" dirty="0"/>
              <a:t>ONLY </a:t>
            </a:r>
            <a:r>
              <a:rPr lang="en-US" sz="2800" dirty="0"/>
              <a:t>IF SELF-DETERMINATION HAS </a:t>
            </a:r>
            <a:r>
              <a:rPr lang="en-US" sz="2800" u="sng" dirty="0"/>
              <a:t>INDEPENDENT VALUE </a:t>
            </a:r>
          </a:p>
          <a:p>
            <a:pPr algn="l"/>
            <a:r>
              <a:rPr lang="en-US" sz="2800" dirty="0"/>
              <a:t>	THAT IS NOT OVERRIDDEN BY OTHER GOALS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/>
              <a:t>THAT VALUE IS: </a:t>
            </a:r>
            <a:r>
              <a:rPr lang="en-US" sz="2800" u="sng" dirty="0"/>
              <a:t>“HUMAN AGENCY”</a:t>
            </a:r>
          </a:p>
          <a:p>
            <a:pPr algn="l"/>
            <a:r>
              <a:rPr lang="en-US" sz="2800" dirty="0"/>
              <a:t>	THE UNDERLYING BASIS OF TRANSFORMATIVE MEDIATION</a:t>
            </a:r>
          </a:p>
        </p:txBody>
      </p:sp>
    </p:spTree>
    <p:extLst>
      <p:ext uri="{BB962C8B-B14F-4D97-AF65-F5344CB8AC3E}">
        <p14:creationId xmlns:p14="http://schemas.microsoft.com/office/powerpoint/2010/main" val="551050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7268" y="409904"/>
            <a:ext cx="8897007" cy="882868"/>
          </a:xfrm>
        </p:spPr>
        <p:txBody>
          <a:bodyPr>
            <a:normAutofit fontScale="90000"/>
          </a:bodyPr>
          <a:lstStyle/>
          <a:p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MEDIATION:  SELF-DETERMINATION 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THE VALUE OF HUMAN AGENCY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PROF. BARUCH BUSH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7559" y="1536754"/>
            <a:ext cx="10815144" cy="4690625"/>
          </a:xfrm>
        </p:spPr>
        <p:txBody>
          <a:bodyPr>
            <a:normAutofit/>
          </a:bodyPr>
          <a:lstStyle/>
          <a:p>
            <a:pPr algn="l"/>
            <a:r>
              <a:rPr lang="en-US" sz="2800" u="sng" dirty="0"/>
              <a:t>DEFINING AGENCY</a:t>
            </a:r>
            <a:r>
              <a:rPr lang="en-US" sz="2800" dirty="0"/>
              <a:t>: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/>
              <a:t>       AS AN </a:t>
            </a:r>
            <a:r>
              <a:rPr lang="en-US" sz="2800" i="1" u="sng" dirty="0"/>
              <a:t>“INSTRUMENTAL” </a:t>
            </a:r>
            <a:r>
              <a:rPr lang="en-US" sz="2800" dirty="0"/>
              <a:t>VALUE: AGENCY IS A </a:t>
            </a:r>
            <a:r>
              <a:rPr lang="en-US" sz="2800" u="sng" dirty="0"/>
              <a:t>PRE-REQUISITE</a:t>
            </a:r>
          </a:p>
          <a:p>
            <a:pPr algn="l"/>
            <a:r>
              <a:rPr lang="en-US" sz="2800" dirty="0"/>
              <a:t>	WITHOUT AGENCY, NOTHING ELSE IS REAL-- </a:t>
            </a:r>
          </a:p>
          <a:p>
            <a:pPr algn="l"/>
            <a:r>
              <a:rPr lang="en-US" sz="2800" dirty="0"/>
              <a:t>		NOT GENUINE, NOT SUSTAINABLE</a:t>
            </a:r>
          </a:p>
          <a:p>
            <a:pPr algn="l"/>
            <a:r>
              <a:rPr lang="en-US" sz="2800" dirty="0"/>
              <a:t>		(DESPITE “NOT WORKING” ARGUMENT)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/>
              <a:t>       AS AN </a:t>
            </a:r>
            <a:r>
              <a:rPr lang="en-US" sz="2800" i="1" u="sng" dirty="0"/>
              <a:t>“ESSENTIAL” </a:t>
            </a:r>
            <a:r>
              <a:rPr lang="en-US" sz="2800" dirty="0"/>
              <a:t>VALUE: AGENCY FOR </a:t>
            </a:r>
            <a:r>
              <a:rPr lang="en-US" sz="2800" u="sng" dirty="0"/>
              <a:t>ITS OWN SAKE</a:t>
            </a:r>
            <a:r>
              <a:rPr lang="en-US" sz="2800" dirty="0"/>
              <a:t>	</a:t>
            </a:r>
          </a:p>
          <a:p>
            <a:pPr algn="l"/>
            <a:r>
              <a:rPr lang="en-US" sz="2800" dirty="0"/>
              <a:t>	AGENCY IS IMPORTANT IN ITSELF, REGARDLESS OF OTHER IMPACTS</a:t>
            </a:r>
          </a:p>
        </p:txBody>
      </p:sp>
    </p:spTree>
    <p:extLst>
      <p:ext uri="{BB962C8B-B14F-4D97-AF65-F5344CB8AC3E}">
        <p14:creationId xmlns:p14="http://schemas.microsoft.com/office/powerpoint/2010/main" val="666385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7268" y="409904"/>
            <a:ext cx="8897007" cy="882868"/>
          </a:xfrm>
        </p:spPr>
        <p:txBody>
          <a:bodyPr>
            <a:normAutofit fontScale="90000"/>
          </a:bodyPr>
          <a:lstStyle/>
          <a:p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MEDIATION:  SELF-DETERMINATION 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THE VALUE OF HUMAN AGENCY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PROF. BARUCH BUSH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3228" y="1615581"/>
            <a:ext cx="10815144" cy="4690625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THE ESSENTIAL VALUE:</a:t>
            </a:r>
          </a:p>
          <a:p>
            <a:pPr algn="l"/>
            <a:endParaRPr lang="en-US" sz="2800" dirty="0"/>
          </a:p>
          <a:p>
            <a:pPr algn="l"/>
            <a:r>
              <a:rPr lang="en-US" sz="2800" u="sng" dirty="0"/>
              <a:t>JOSEPH STULBERG:</a:t>
            </a:r>
          </a:p>
          <a:p>
            <a:pPr algn="l"/>
            <a:r>
              <a:rPr lang="en-US" sz="2800" dirty="0"/>
              <a:t>	“The capacity to engage in the process of making decisions, and to have our choices respected, is essential to our being; one </a:t>
            </a:r>
            <a:r>
              <a:rPr lang="en-US" sz="2800" u="sng" dirty="0"/>
              <a:t>cannot be a person </a:t>
            </a:r>
            <a:r>
              <a:rPr lang="en-US" sz="2800" dirty="0"/>
              <a:t>without making such decisions and assuming responsibility for their outcome.”  </a:t>
            </a:r>
          </a:p>
          <a:p>
            <a:pPr algn="l"/>
            <a:r>
              <a:rPr lang="en-US" sz="2800" dirty="0"/>
              <a:t>	In other words, agency is essential to human personhood, whether in mediation or in general.  </a:t>
            </a:r>
          </a:p>
          <a:p>
            <a:pPr algn="l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87242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7268" y="409904"/>
            <a:ext cx="8897007" cy="882868"/>
          </a:xfrm>
        </p:spPr>
        <p:txBody>
          <a:bodyPr>
            <a:normAutofit fontScale="90000"/>
          </a:bodyPr>
          <a:lstStyle/>
          <a:p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MEDIATION:  SELF-DETERMINATION 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THE VALUE OF HUMAN AGENCY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PROF. BARUCH BUSH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3228" y="1615581"/>
            <a:ext cx="10815144" cy="4942874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THE ESSENTIAL VALUE:</a:t>
            </a:r>
          </a:p>
          <a:p>
            <a:pPr algn="l"/>
            <a:endParaRPr lang="en-US" sz="2800" dirty="0"/>
          </a:p>
          <a:p>
            <a:pPr algn="l"/>
            <a:r>
              <a:rPr lang="en-US" sz="2800" u="sng" dirty="0"/>
              <a:t>VICTOR FRANKEL</a:t>
            </a:r>
            <a:r>
              <a:rPr lang="en-US" sz="2800" dirty="0"/>
              <a:t>:</a:t>
            </a:r>
          </a:p>
          <a:p>
            <a:pPr algn="l"/>
            <a:r>
              <a:rPr lang="en-US" sz="2800" dirty="0"/>
              <a:t>	“[Agency is] … the capacity to rise above [biological, psychological or sociological] conditions, to grow beyond them. Man determines himself whether he gives in to conditions or stands up to them. </a:t>
            </a:r>
          </a:p>
          <a:p>
            <a:pPr algn="l"/>
            <a:r>
              <a:rPr lang="en-US" sz="2800" dirty="0"/>
              <a:t>	A human being is not one thing among others; </a:t>
            </a:r>
            <a:r>
              <a:rPr lang="en-US" sz="2800" i="1" dirty="0"/>
              <a:t>things</a:t>
            </a:r>
            <a:r>
              <a:rPr lang="en-US" sz="2800" dirty="0"/>
              <a:t> determine each other, but </a:t>
            </a:r>
            <a:r>
              <a:rPr lang="en-US" sz="2800" i="1" dirty="0"/>
              <a:t>man </a:t>
            </a:r>
            <a:r>
              <a:rPr lang="en-US" sz="2800" dirty="0"/>
              <a:t>is ultimately self-determining. In the camps we watched some of our comrades behave like swine while others behaved like saints. Man has both potentialities; which one is actualized depends on </a:t>
            </a:r>
            <a:r>
              <a:rPr lang="en-US" sz="2800" u="sng" dirty="0"/>
              <a:t>decisions</a:t>
            </a:r>
            <a:r>
              <a:rPr lang="en-US" sz="2800" dirty="0"/>
              <a:t>, not conditions.”</a:t>
            </a:r>
          </a:p>
        </p:txBody>
      </p:sp>
    </p:spTree>
    <p:extLst>
      <p:ext uri="{BB962C8B-B14F-4D97-AF65-F5344CB8AC3E}">
        <p14:creationId xmlns:p14="http://schemas.microsoft.com/office/powerpoint/2010/main" val="511827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405</TotalTime>
  <Words>1154</Words>
  <Application>Microsoft Office PowerPoint</Application>
  <PresentationFormat>Widescreen</PresentationFormat>
  <Paragraphs>118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  </vt:lpstr>
      <vt:lpstr>  MEDIATION:  SELF-DETERMINATION  AND THE VALUE OF HUMAN AGENCY PROF. BARUCH BUSH</vt:lpstr>
      <vt:lpstr>  MEDIATION:  SELF-DETERMINATION  AND THE VALUE OF HUMAN AGENCY PROF. BARUCH BUSH</vt:lpstr>
      <vt:lpstr>  MEDIATION:  SELF-DETERMINATION  AND THE VALUE OF HUMAN AGENCY PROF. BARUCH BUSH</vt:lpstr>
      <vt:lpstr>  MEDIATION:  SELF-DETERMINATION  AND THE VALUE OF HUMAN AGENCY PROF. BARUCH BUSH</vt:lpstr>
      <vt:lpstr>  MEDIATION:  SELF-DETERMINATION  AND THE VALUE OF HUMAN AGENCY PROF. BARUCH BUSH</vt:lpstr>
      <vt:lpstr>  MEDIATION:  SELF-DETERMINATION  AND THE VALUE OF HUMAN AGENCY PROF. BARUCH BUSH</vt:lpstr>
      <vt:lpstr>  MEDIATION:  SELF-DETERMINATION  AND THE VALUE OF HUMAN AGENCY PROF. BARUCH BUSH</vt:lpstr>
      <vt:lpstr>  MEDIATION:  SELF-DETERMINATION  AND THE VALUE OF HUMAN AGENCY PROF. BARUCH BUSH</vt:lpstr>
      <vt:lpstr>  MEDIATION:  SELF-DETERMINATION  AND THE VALUE OF HUMAN AGENCY PROF. BARUCH BUSH</vt:lpstr>
      <vt:lpstr>  MEDIATION:  SELF-DETERMINATION  AND THE VALUE OF HUMAN AGENCY PROF. BARUCH BUSH</vt:lpstr>
      <vt:lpstr>  MEDIATION:  SELF-DETERMINATION  AND THE VALUE OF HUMAN AGENCY PROF. BARUCH BUSH</vt:lpstr>
      <vt:lpstr>  MEDIATION:  SELF-DETERMINATION  AND THE VALUE OF HUMAN AGENCY PROF. BARUCH BUSH</vt:lpstr>
      <vt:lpstr>  MEDIATION:  SELF-DETERMINATION  AND THE VALUE OF HUMAN AGENCY PROF. BARUCH BUSH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MEDIATION:  SELF-DETERMINATION  AND THE VALUE OF AGENCY PROF. BARUCH BUSH</dc:title>
  <dc:creator>RobertBush</dc:creator>
  <cp:lastModifiedBy>Katherine Johnson</cp:lastModifiedBy>
  <cp:revision>36</cp:revision>
  <dcterms:created xsi:type="dcterms:W3CDTF">2022-05-01T20:14:09Z</dcterms:created>
  <dcterms:modified xsi:type="dcterms:W3CDTF">2022-05-03T03:59:27Z</dcterms:modified>
</cp:coreProperties>
</file>