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65" r:id="rId14"/>
    <p:sldId id="270" r:id="rId15"/>
    <p:sldId id="271" r:id="rId16"/>
    <p:sldId id="272" r:id="rId17"/>
    <p:sldId id="266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60"/>
    <p:restoredTop sz="94610"/>
  </p:normalViewPr>
  <p:slideViewPr>
    <p:cSldViewPr snapToGrid="0" snapToObjects="1">
      <p:cViewPr varScale="1">
        <p:scale>
          <a:sx n="112" d="100"/>
          <a:sy n="112" d="100"/>
        </p:scale>
        <p:origin x="2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650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2745B-E84A-5A4B-7922-FF1BEEA3E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F72851-575F-46BD-B351-3F756ED8AC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AF1296-368D-B00A-62DE-A1D3DB18C8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0F5AC4-461F-6579-E573-ED2BF7A326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61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A3567-B3EF-8AE9-E148-5C746B7A2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B80BCF-A498-0B97-47B0-E499B9EBC2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645E3F-8C5A-739B-6700-4D060943B1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EA764-9277-918F-6B4E-1F3361529A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102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50A8C-124B-6FF5-5A8F-CFB7E6F27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29BA44-E03F-D570-4F10-3329F57A3D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3EA523-681F-C36E-29BA-CD0D45D4FF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8F9F0F-8A36-1B36-BCE8-22FC507B0C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144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F8926-984B-D17C-E02D-1C9D3A7CE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0176E2-54DE-0595-66DD-7D5F84D086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03F638-354E-88BE-AAEF-3A1EC12E0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C7CDF-5172-86FA-E0B8-A80B655B8A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76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6711B-5C37-FB5E-227A-20268CC80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C01F8A-7251-8F58-72AC-ED3C218230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27D341-FF2B-BAAB-DE23-05A6785A74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CEA7F-E633-BEF7-5600-51986A8A9B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109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77CCD-A168-C1A4-7A3C-0D4F630ED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7260E9-2ABD-35D3-9129-F3A2CAB6C0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130E7E-D3BB-3FD0-F31C-5EA27B178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46FAC4-2511-F4C7-F163-9B3BFB6B0A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440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dsheptooha@lscpsych.com.au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rgoodwin@lscpsych.com.au" TargetMode="External"/><Relationship Id="rId4" Type="http://schemas.openxmlformats.org/officeDocument/2006/relationships/hyperlink" Target="mailto:dan@meaningfulmediation.com.a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55280" y="0"/>
            <a:ext cx="4206240" cy="6858000"/>
          </a:xfrm>
          <a:prstGeom prst="rect">
            <a:avLst/>
          </a:prstGeom>
          <a:solidFill>
            <a:srgbClr val="1A2E47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691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What’s happening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640080" y="24688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the mediation room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640080" y="338328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640080" y="4572000"/>
            <a:ext cx="914400" cy="0"/>
          </a:xfrm>
          <a:prstGeom prst="line">
            <a:avLst/>
          </a:prstGeom>
          <a:noFill/>
          <a:ln w="19050">
            <a:solidFill>
              <a:srgbClr val="2C6E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09599" y="4914900"/>
            <a:ext cx="7162801" cy="5029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 Sheptooha &amp; Dr. Robyn Goodwin</a:t>
            </a:r>
            <a:endParaRPr lang="en-US" sz="2800" b="1" dirty="0">
              <a:solidFill>
                <a:srgbClr val="1A2E47"/>
              </a:solidFill>
              <a:latin typeface="Calibri" pitchFamily="34" charset="0"/>
              <a:cs typeface="Calibri" pitchFamily="34" charset="-120"/>
            </a:endParaRPr>
          </a:p>
          <a:p>
            <a:pPr marL="0" indent="0">
              <a:buNone/>
            </a:pPr>
            <a:endParaRPr lang="en-US" sz="28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7955280" y="2743200"/>
            <a:ext cx="4206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kern="0" spc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ADR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955280" y="324612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955280" y="3657600"/>
            <a:ext cx="4206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kern="0" spc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PSYCHOLOGY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8686800" y="4434840"/>
            <a:ext cx="2743200" cy="0"/>
          </a:xfrm>
          <a:prstGeom prst="line">
            <a:avLst/>
          </a:prstGeom>
          <a:noFill/>
          <a:ln w="19050">
            <a:solidFill>
              <a:srgbClr val="2C6E4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955280" y="626364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F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ADRA members  ·  2026</a:t>
            </a:r>
            <a:endParaRPr lang="en-US" sz="1000" dirty="0"/>
          </a:p>
        </p:txBody>
      </p:sp>
      <p:pic>
        <p:nvPicPr>
          <p:cNvPr id="13" name="Picture 12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C5C78935-B33F-EC0B-F8D6-0C37C5613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" y="5359401"/>
            <a:ext cx="4206239" cy="8128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F77B3-078E-D378-5741-C6607A9CE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C048BE34-12B1-F604-894C-462E59013C26}"/>
              </a:ext>
            </a:extLst>
          </p:cNvPr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Shame vs guilt</a:t>
            </a:r>
            <a:endParaRPr lang="en-US" sz="3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4A0B77E-B972-CB42-4CEA-29B0B655A2EE}"/>
              </a:ext>
            </a:extLst>
          </p:cNvPr>
          <p:cNvSpPr/>
          <p:nvPr/>
        </p:nvSpPr>
        <p:spPr>
          <a:xfrm>
            <a:off x="640080" y="16916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Two emotions that look similar from the outside — and pull in opposite directions</a:t>
            </a: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EB943202-1E61-6080-2CDB-E6AC51DBFAB8}"/>
              </a:ext>
            </a:extLst>
          </p:cNvPr>
          <p:cNvSpPr/>
          <p:nvPr/>
        </p:nvSpPr>
        <p:spPr>
          <a:xfrm>
            <a:off x="720090" y="24917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9B3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SHAME</a:t>
            </a:r>
            <a:endParaRPr lang="en-US" sz="12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6AE1F064-CB4C-C273-BE74-38D915B2BB21}"/>
              </a:ext>
            </a:extLst>
          </p:cNvPr>
          <p:cNvSpPr/>
          <p:nvPr/>
        </p:nvSpPr>
        <p:spPr>
          <a:xfrm>
            <a:off x="720090" y="307467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am bad.”</a:t>
            </a:r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C16F43C2-7397-9A75-8EEF-091CC3B27593}"/>
              </a:ext>
            </a:extLst>
          </p:cNvPr>
          <p:cNvSpPr/>
          <p:nvPr/>
        </p:nvSpPr>
        <p:spPr>
          <a:xfrm>
            <a:off x="720090" y="3657600"/>
            <a:ext cx="5486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inhibiting emotion. Shuts people down.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belief is “I am bad,” what point is there in trying to change?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Stigmatising — the behaviour defines the person.</a:t>
            </a:r>
            <a:endParaRPr lang="en-US" sz="16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01AF5B11-1981-3CF7-F1FA-5AB969D2696B}"/>
              </a:ext>
            </a:extLst>
          </p:cNvPr>
          <p:cNvSpPr/>
          <p:nvPr/>
        </p:nvSpPr>
        <p:spPr>
          <a:xfrm>
            <a:off x="6400800" y="24917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2C6E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GUILT</a:t>
            </a:r>
            <a:endParaRPr lang="en-US" sz="12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71593EAC-D1B7-12ED-083A-158FC9D4D764}"/>
              </a:ext>
            </a:extLst>
          </p:cNvPr>
          <p:cNvSpPr/>
          <p:nvPr/>
        </p:nvSpPr>
        <p:spPr>
          <a:xfrm>
            <a:off x="6400800" y="298323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did a bad thing.”</a:t>
            </a:r>
            <a:endParaRPr lang="en-US" sz="24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63CDA426-273D-B531-1077-E1438542EDF6}"/>
              </a:ext>
            </a:extLst>
          </p:cNvPr>
          <p:cNvSpPr/>
          <p:nvPr/>
        </p:nvSpPr>
        <p:spPr>
          <a:xfrm>
            <a:off x="6515100" y="3577590"/>
            <a:ext cx="5486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motivating emotion. Spurs action.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Keeps people focused forward: what do I need to do to repair the harm?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Reintegrating — separates the person from the behaviour.</a:t>
            </a:r>
            <a:endParaRPr lang="en-US" sz="16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638C8A13-637E-F92C-6521-7612A07F90DC}"/>
              </a:ext>
            </a:extLst>
          </p:cNvPr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11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42889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43084F-9D05-D0B3-E247-F3FE7953F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B6498A0-5C5E-9931-762C-E72B86AB0E1C}"/>
              </a:ext>
            </a:extLst>
          </p:cNvPr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</a:rPr>
              <a:t>Function of emotions</a:t>
            </a:r>
            <a:endParaRPr lang="en-US" sz="38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5B228946-43EB-55E0-1682-376A8D60016B}"/>
              </a:ext>
            </a:extLst>
          </p:cNvPr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11</a:t>
            </a:r>
            <a:endParaRPr lang="en-US" sz="10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6CEEA22-03B7-1340-DF8A-ECFEDA3EE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580794"/>
              </p:ext>
            </p:extLst>
          </p:nvPr>
        </p:nvGraphicFramePr>
        <p:xfrm>
          <a:off x="640080" y="1463040"/>
          <a:ext cx="11107272" cy="4775708"/>
        </p:xfrm>
        <a:graphic>
          <a:graphicData uri="http://schemas.openxmlformats.org/drawingml/2006/table">
            <a:tbl>
              <a:tblPr/>
              <a:tblGrid>
                <a:gridCol w="2372061">
                  <a:extLst>
                    <a:ext uri="{9D8B030D-6E8A-4147-A177-3AD203B41FA5}">
                      <a16:colId xmlns:a16="http://schemas.microsoft.com/office/drawing/2014/main" val="461275203"/>
                    </a:ext>
                  </a:extLst>
                </a:gridCol>
                <a:gridCol w="3151991">
                  <a:extLst>
                    <a:ext uri="{9D8B030D-6E8A-4147-A177-3AD203B41FA5}">
                      <a16:colId xmlns:a16="http://schemas.microsoft.com/office/drawing/2014/main" val="1460328267"/>
                    </a:ext>
                  </a:extLst>
                </a:gridCol>
                <a:gridCol w="5583220">
                  <a:extLst>
                    <a:ext uri="{9D8B030D-6E8A-4147-A177-3AD203B41FA5}">
                      <a16:colId xmlns:a16="http://schemas.microsoft.com/office/drawing/2014/main" val="85934245"/>
                    </a:ext>
                  </a:extLst>
                </a:gridCol>
              </a:tblGrid>
              <a:tr h="1832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b="1" dirty="0"/>
                        <a:t>Emotion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b="1" dirty="0"/>
                        <a:t>Typical Action Tendency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b="1" dirty="0"/>
                        <a:t>Description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428083"/>
                  </a:ext>
                </a:extLst>
              </a:tr>
              <a:tr h="4106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Fear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Escape / Avoidance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Fear motivates withdrawal from danger and protective behaviour.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460391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Anger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Confrontation / Attack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Anger prepares individuals to confront threats, injustice, or obstacles.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931100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Sadness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Withdrawal / Eliciting Support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Sadness promotes disengagement, reflection, and elicits social support after loss.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6466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Happiness / Joy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Approach / Affiliation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Joy encourages exploration, social bonding, and continued engagement.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795863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Disgust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Rejection / Expulsion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Disgust motivates avoidance or expulsion of contaminants or moral violations.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996"/>
                  </a:ext>
                </a:extLst>
              </a:tr>
              <a:tr h="4106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Guilt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Repair / Confession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Guilt promotes apology, reparative action, and relationship restoration.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197801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Shame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Hiding / Submission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Shame motivates concealment, withdrawal, or appeasement after perceived social failure.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581502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Love / Attachment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Caregiving / Closeness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Love promotes bonding, protection, and maintaining proximity to others.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109051"/>
                  </a:ext>
                </a:extLst>
              </a:tr>
              <a:tr h="4106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Pride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Display / Achievement Pursuit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Pride motivates status display, persistence, and goal pursuit.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099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317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73D60B-A7FB-4D12-DD93-59D11ABC3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FF226EE-6079-DF7C-C208-209A49139B1E}"/>
              </a:ext>
            </a:extLst>
          </p:cNvPr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</a:rPr>
              <a:t>Function of emotions</a:t>
            </a:r>
            <a:endParaRPr lang="en-US" sz="38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6A8B3666-A3F4-9E2E-5454-1B3F2B4A8149}"/>
              </a:ext>
            </a:extLst>
          </p:cNvPr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11</a:t>
            </a:r>
            <a:endParaRPr lang="en-US" sz="10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9823BEE-4567-D740-3D5A-64EC17B79F25}"/>
              </a:ext>
            </a:extLst>
          </p:cNvPr>
          <p:cNvGraphicFramePr>
            <a:graphicFrameLocks noGrp="1"/>
          </p:cNvGraphicFramePr>
          <p:nvPr/>
        </p:nvGraphicFramePr>
        <p:xfrm>
          <a:off x="640080" y="1463040"/>
          <a:ext cx="11107272" cy="4775708"/>
        </p:xfrm>
        <a:graphic>
          <a:graphicData uri="http://schemas.openxmlformats.org/drawingml/2006/table">
            <a:tbl>
              <a:tblPr/>
              <a:tblGrid>
                <a:gridCol w="2372061">
                  <a:extLst>
                    <a:ext uri="{9D8B030D-6E8A-4147-A177-3AD203B41FA5}">
                      <a16:colId xmlns:a16="http://schemas.microsoft.com/office/drawing/2014/main" val="461275203"/>
                    </a:ext>
                  </a:extLst>
                </a:gridCol>
                <a:gridCol w="3151991">
                  <a:extLst>
                    <a:ext uri="{9D8B030D-6E8A-4147-A177-3AD203B41FA5}">
                      <a16:colId xmlns:a16="http://schemas.microsoft.com/office/drawing/2014/main" val="1460328267"/>
                    </a:ext>
                  </a:extLst>
                </a:gridCol>
                <a:gridCol w="5583220">
                  <a:extLst>
                    <a:ext uri="{9D8B030D-6E8A-4147-A177-3AD203B41FA5}">
                      <a16:colId xmlns:a16="http://schemas.microsoft.com/office/drawing/2014/main" val="85934245"/>
                    </a:ext>
                  </a:extLst>
                </a:gridCol>
              </a:tblGrid>
              <a:tr h="1832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b="1" dirty="0"/>
                        <a:t>Emotion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b="1" dirty="0"/>
                        <a:t>Typical Action Tendency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b="1" dirty="0"/>
                        <a:t>Description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428083"/>
                  </a:ext>
                </a:extLst>
              </a:tr>
              <a:tr h="4106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Fear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Escape / Avoidance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Fear motivates withdrawal from danger and protective behaviour.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460391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Anger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Confrontation / Attack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Anger prepares individuals to confront threats, injustice, or obstacles.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931100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Sadness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Withdrawal / </a:t>
                      </a:r>
                      <a:r>
                        <a:rPr lang="en-AU" sz="1800" dirty="0" err="1"/>
                        <a:t>Elicitng</a:t>
                      </a:r>
                      <a:r>
                        <a:rPr lang="en-AU" sz="1800" dirty="0"/>
                        <a:t> Support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Sadness promotes disengagement, reflection, and elicits social support after loss.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6466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Happiness / Joy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Approach / Affiliation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Joy encourages exploration, social bonding, and continued engagement.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795863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Disgust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Rejection / Expulsion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Disgust motivates avoidance or expulsion of contaminants or moral violations.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996"/>
                  </a:ext>
                </a:extLst>
              </a:tr>
              <a:tr h="4106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Guilt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Repair / Confession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Guilt promotes apology, reparative action, and relationship restoration.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197801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Shame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Hiding / Submission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Shame motivates concealment, withdrawal, or appeasement after perceived social failure.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581502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Love / Attachment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Caregiving / Closeness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Love promotes bonding, protection, and maintaining proximity to others.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109051"/>
                  </a:ext>
                </a:extLst>
              </a:tr>
              <a:tr h="4106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Pride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Display / Achievement Pursuit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Pride motivates status display, persistence, and goal pursuit.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09931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CB22EB2-B6A2-225A-528E-7699E7B02962}"/>
              </a:ext>
            </a:extLst>
          </p:cNvPr>
          <p:cNvSpPr txBox="1"/>
          <p:nvPr/>
        </p:nvSpPr>
        <p:spPr>
          <a:xfrm>
            <a:off x="7057016" y="720762"/>
            <a:ext cx="4327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</a:rPr>
              <a:t>Negative (valence) emotions</a:t>
            </a:r>
          </a:p>
        </p:txBody>
      </p:sp>
    </p:spTree>
    <p:extLst>
      <p:ext uri="{BB962C8B-B14F-4D97-AF65-F5344CB8AC3E}">
        <p14:creationId xmlns:p14="http://schemas.microsoft.com/office/powerpoint/2010/main" val="653611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Effects of negative emotions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507492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20090" y="163449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/>
              <a:t>Negative emotions serve important survival functions; however, can have troublesome impacts on cognitive function in a setting where rational decision making is required…</a:t>
            </a:r>
          </a:p>
        </p:txBody>
      </p:sp>
      <p:sp>
        <p:nvSpPr>
          <p:cNvPr id="5" name="Text 3"/>
          <p:cNvSpPr/>
          <p:nvPr/>
        </p:nvSpPr>
        <p:spPr>
          <a:xfrm>
            <a:off x="720090" y="2000250"/>
            <a:ext cx="109728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Negative feelings (but anxiety and stress in particular) can reduce working memory capacity and cognitive flexibility.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Negative moods can bias interpretation of ambiguous situations toward pessimistic meanings.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Increased risk perception/threat detection </a:t>
            </a: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  <a:sym typeface="Wingdings" pitchFamily="2" charset="2"/>
              </a:rPr>
              <a:t> narrows thinking and reduces flexibility</a:t>
            </a: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Strong emotional arousal can impair logical reasoning and executive control.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11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0DE08A-51D7-BC9D-7CA7-9E2AF0835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2CFBD91-E981-476A-ACDE-418A4924187E}"/>
              </a:ext>
            </a:extLst>
          </p:cNvPr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Insights from Moral Psychology</a:t>
            </a:r>
            <a:endParaRPr lang="en-US" sz="38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4C443EE8-8B6C-CA9F-C1B8-1449BD35FD5D}"/>
              </a:ext>
            </a:extLst>
          </p:cNvPr>
          <p:cNvSpPr/>
          <p:nvPr/>
        </p:nvSpPr>
        <p:spPr>
          <a:xfrm>
            <a:off x="507492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3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AB06323-471D-8A7A-2419-2BF8B1BD6817}"/>
              </a:ext>
            </a:extLst>
          </p:cNvPr>
          <p:cNvSpPr/>
          <p:nvPr/>
        </p:nvSpPr>
        <p:spPr>
          <a:xfrm>
            <a:off x="720090" y="163449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/>
              <a:t>Haidt J. </a:t>
            </a:r>
            <a:r>
              <a:rPr lang="en-US" i="1" dirty="0"/>
              <a:t>The righteous mind: Why good people are divided by politics and religion</a:t>
            </a:r>
            <a:r>
              <a:rPr lang="en-US" dirty="0"/>
              <a:t>. New York: Pantheon/Random House; 2012</a:t>
            </a: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F66E60B-827C-7526-35E4-AA6EC87A0D16}"/>
              </a:ext>
            </a:extLst>
          </p:cNvPr>
          <p:cNvSpPr/>
          <p:nvPr/>
        </p:nvSpPr>
        <p:spPr>
          <a:xfrm>
            <a:off x="720090" y="1868805"/>
            <a:ext cx="109728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spcAft>
                <a:spcPts val="800"/>
              </a:spcAft>
              <a:buSzPct val="100000"/>
            </a:pPr>
            <a:endParaRPr lang="en-US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15ABD58-7399-416A-63EA-800297F2E76A}"/>
              </a:ext>
            </a:extLst>
          </p:cNvPr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11</a:t>
            </a:r>
            <a:endParaRPr lang="en-US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D188D8-6F95-5596-C457-041A115E51E2}"/>
              </a:ext>
            </a:extLst>
          </p:cNvPr>
          <p:cNvSpPr txBox="1"/>
          <p:nvPr/>
        </p:nvSpPr>
        <p:spPr>
          <a:xfrm>
            <a:off x="720090" y="2506531"/>
            <a:ext cx="1029574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</a:t>
            </a:r>
            <a:r>
              <a:rPr lang="en-US" i="1" dirty="0"/>
              <a:t>"elephant" </a:t>
            </a:r>
            <a:r>
              <a:rPr lang="en-US" dirty="0"/>
              <a:t>is a central metaphor in moral psychology, representing our intuitive, emotional, and automatic brain. It contrasts with the </a:t>
            </a:r>
            <a:r>
              <a:rPr lang="en-US" i="1" dirty="0"/>
              <a:t>"rider” </a:t>
            </a:r>
            <a:r>
              <a:rPr lang="en-US" dirty="0"/>
              <a:t>our conscious, rational mind, which primarily exists to justify the decisions the elephant has already made.</a:t>
            </a:r>
          </a:p>
          <a:p>
            <a:endParaRPr lang="en-US" dirty="0"/>
          </a:p>
          <a:p>
            <a:r>
              <a:rPr lang="en-US" dirty="0"/>
              <a:t>Central concepts: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Intuition First, Reasoning Second</a:t>
            </a:r>
            <a:r>
              <a:rPr lang="en-US" dirty="0"/>
              <a:t>: We rarely make moral judgments using pure logic. Instead, we have a visceral </a:t>
            </a:r>
            <a:r>
              <a:rPr lang="en-US" i="1" dirty="0"/>
              <a:t>"gut feeling" </a:t>
            </a:r>
            <a:r>
              <a:rPr lang="en-US" dirty="0"/>
              <a:t>(the elephant), and then use our rational mind (the rider) to construct post hoc justifications for what we already feel.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The Rider’s Limitations</a:t>
            </a:r>
            <a:r>
              <a:rPr lang="en-US" dirty="0"/>
              <a:t>: The rider is small and precarious. While it can see the path ahead and plan, it is easily overpowered by the elephant’s size, stubbornness, and momentum.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Moral Foundations Theory</a:t>
            </a:r>
            <a:r>
              <a:rPr lang="en-US" dirty="0"/>
              <a:t>: Haidt suggests the elephant is guided by evolutionary </a:t>
            </a:r>
            <a:r>
              <a:rPr lang="en-US" i="1" dirty="0"/>
              <a:t>"taste buds" </a:t>
            </a:r>
            <a:r>
              <a:rPr lang="en-US" dirty="0"/>
              <a:t>(such as care/harm, fairness/cheating, and loyalty/betrayal) rather than objective, universal truths</a:t>
            </a:r>
          </a:p>
        </p:txBody>
      </p:sp>
    </p:spTree>
    <p:extLst>
      <p:ext uri="{BB962C8B-B14F-4D97-AF65-F5344CB8AC3E}">
        <p14:creationId xmlns:p14="http://schemas.microsoft.com/office/powerpoint/2010/main" val="1013622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9B8927-62C1-7797-01BB-397C0AE25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C2202DF4-3585-0D60-C58C-2043050E870B}"/>
              </a:ext>
            </a:extLst>
          </p:cNvPr>
          <p:cNvSpPr/>
          <p:nvPr/>
        </p:nvSpPr>
        <p:spPr>
          <a:xfrm>
            <a:off x="660041" y="2767106"/>
            <a:ext cx="2880828" cy="3071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Moral Foundations Theory</a:t>
            </a:r>
            <a:endParaRPr lang="en-US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15D928AA-B1E3-E658-90DA-68E46BA54382}"/>
              </a:ext>
            </a:extLst>
          </p:cNvPr>
          <p:cNvSpPr/>
          <p:nvPr/>
        </p:nvSpPr>
        <p:spPr>
          <a:xfrm>
            <a:off x="660042" y="806824"/>
            <a:ext cx="2919738" cy="14941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Adapted from Paros &amp;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Tilburt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(2018).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A0A3716-E168-12DC-18A6-36F5939C0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319524"/>
              </p:ext>
            </p:extLst>
          </p:nvPr>
        </p:nvGraphicFramePr>
        <p:xfrm>
          <a:off x="4241442" y="339904"/>
          <a:ext cx="7839396" cy="6200746"/>
        </p:xfrm>
        <a:graphic>
          <a:graphicData uri="http://schemas.openxmlformats.org/drawingml/2006/table">
            <a:tbl>
              <a:tblPr/>
              <a:tblGrid>
                <a:gridCol w="1118908">
                  <a:extLst>
                    <a:ext uri="{9D8B030D-6E8A-4147-A177-3AD203B41FA5}">
                      <a16:colId xmlns:a16="http://schemas.microsoft.com/office/drawing/2014/main" val="2734085616"/>
                    </a:ext>
                  </a:extLst>
                </a:gridCol>
                <a:gridCol w="1077500">
                  <a:extLst>
                    <a:ext uri="{9D8B030D-6E8A-4147-A177-3AD203B41FA5}">
                      <a16:colId xmlns:a16="http://schemas.microsoft.com/office/drawing/2014/main" val="4277731731"/>
                    </a:ext>
                  </a:extLst>
                </a:gridCol>
                <a:gridCol w="1021959">
                  <a:extLst>
                    <a:ext uri="{9D8B030D-6E8A-4147-A177-3AD203B41FA5}">
                      <a16:colId xmlns:a16="http://schemas.microsoft.com/office/drawing/2014/main" val="3933654366"/>
                    </a:ext>
                  </a:extLst>
                </a:gridCol>
                <a:gridCol w="944201">
                  <a:extLst>
                    <a:ext uri="{9D8B030D-6E8A-4147-A177-3AD203B41FA5}">
                      <a16:colId xmlns:a16="http://schemas.microsoft.com/office/drawing/2014/main" val="1042845419"/>
                    </a:ext>
                  </a:extLst>
                </a:gridCol>
                <a:gridCol w="1170296">
                  <a:extLst>
                    <a:ext uri="{9D8B030D-6E8A-4147-A177-3AD203B41FA5}">
                      <a16:colId xmlns:a16="http://schemas.microsoft.com/office/drawing/2014/main" val="4236965196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1193754583"/>
                    </a:ext>
                  </a:extLst>
                </a:gridCol>
                <a:gridCol w="1409252">
                  <a:extLst>
                    <a:ext uri="{9D8B030D-6E8A-4147-A177-3AD203B41FA5}">
                      <a16:colId xmlns:a16="http://schemas.microsoft.com/office/drawing/2014/main" val="2498988402"/>
                    </a:ext>
                  </a:extLst>
                </a:gridCol>
              </a:tblGrid>
              <a:tr h="548308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endParaRPr lang="en-AU" sz="1100" dirty="0">
                        <a:effectLst/>
                      </a:endParaRP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Care/ </a:t>
                      </a:r>
                    </a:p>
                    <a:p>
                      <a:pPr algn="ctr"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harm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Fairness/ cheating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Loyalty/ betrayal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Authority/ subversion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Sanctity/</a:t>
                      </a:r>
                    </a:p>
                    <a:p>
                      <a:pPr algn="ctr"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degradation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Liberty/</a:t>
                      </a:r>
                    </a:p>
                    <a:p>
                      <a:pPr algn="ctr"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oppression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95245"/>
                  </a:ext>
                </a:extLst>
              </a:tr>
              <a:tr h="1276032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Adaptive challenge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Protect and care for children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Reap benefits of two-way partnerships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Form cohesive coalitions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Forge beneficial relationships within hierarchies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Avoid contaminants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Ensure freedom from dominant members of society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920357"/>
                  </a:ext>
                </a:extLst>
              </a:tr>
              <a:tr h="1276032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Original triggers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Suffering, distress, or neediness expressed by one’s child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Cheating, cooperation, deception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Threat or challenge to group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Signs of dominance and submission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Waste products, diseased people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Bullies, tyrants, signs of attempted domination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511200"/>
                  </a:ext>
                </a:extLst>
              </a:tr>
              <a:tr h="1276032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Current triggers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Baby seals, cute cartoon characters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Marital fidelity, broken vending machines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Sports teams, nations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Bosses, respected professionals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Taboo ideas (communism, racism)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Government, taxation, big corporations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06381"/>
                  </a:ext>
                </a:extLst>
              </a:tr>
              <a:tr h="790884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Characteristic emotions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Compassion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Anger, gratitude, guilt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Group pride, rage at traitors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Respect, fear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Disgust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Righteous anger/reactance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358305"/>
                  </a:ext>
                </a:extLst>
              </a:tr>
              <a:tr h="1033458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b="1" dirty="0">
                          <a:effectLst/>
                        </a:rPr>
                        <a:t>Relevant virtues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Caring, kindness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Fairness, justice, trustworthiness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Loyalty, patriotism, self-sacrifice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Obedience, deference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>
                          <a:effectLst/>
                        </a:rPr>
                        <a:t>Temperance, chastity, piety, cleanliness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AU" sz="1400" dirty="0">
                          <a:effectLst/>
                        </a:rPr>
                        <a:t>Liberty, freedom, justice</a:t>
                      </a:r>
                    </a:p>
                  </a:txBody>
                  <a:tcPr marL="22161" marR="22161" marT="22161" marB="22161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730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468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12D7CE-B080-B697-DDCE-DD30FC3B1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8688853-ACB5-D3E7-7304-671513691767}"/>
              </a:ext>
            </a:extLst>
          </p:cNvPr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Practical implications</a:t>
            </a:r>
            <a:endParaRPr lang="en-US" sz="38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CEF2EC16-10E7-E70A-2069-2BF38634D022}"/>
              </a:ext>
            </a:extLst>
          </p:cNvPr>
          <p:cNvSpPr/>
          <p:nvPr/>
        </p:nvSpPr>
        <p:spPr>
          <a:xfrm>
            <a:off x="507492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3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A6AEEA6-56A2-EB9F-A1BA-5198E401110F}"/>
              </a:ext>
            </a:extLst>
          </p:cNvPr>
          <p:cNvSpPr/>
          <p:nvPr/>
        </p:nvSpPr>
        <p:spPr>
          <a:xfrm>
            <a:off x="720090" y="1868805"/>
            <a:ext cx="109728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spcAft>
                <a:spcPts val="800"/>
              </a:spcAft>
              <a:buSzPct val="100000"/>
            </a:pPr>
            <a:endParaRPr lang="en-US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B1ECFF00-3D38-2715-AB36-815BFEF45D19}"/>
              </a:ext>
            </a:extLst>
          </p:cNvPr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11</a:t>
            </a:r>
            <a:endParaRPr lang="en-US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1EB710-55C4-5CD5-A991-997078735738}"/>
              </a:ext>
            </a:extLst>
          </p:cNvPr>
          <p:cNvSpPr txBox="1"/>
          <p:nvPr/>
        </p:nvSpPr>
        <p:spPr>
          <a:xfrm>
            <a:off x="720090" y="1655197"/>
            <a:ext cx="1029574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/>
              <a:t>Maximise cognitive/executive function in situations where negative emotions arise:</a:t>
            </a:r>
          </a:p>
          <a:p>
            <a:endParaRPr lang="en-AU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brainstorming multiple options,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using hypothetical scenarios,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separating idea generation from evaluation,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reframing disputes around shared goals.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Reinforce verbal information with written summaries, visual schedules, repeating key points, shorter sessions with breaks.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Reality-test fears gently.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Provide predictability and structure in your own processes.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Reduce sensory stimulation in your mediation environment.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000" dirty="0"/>
          </a:p>
          <a:p>
            <a:endParaRPr lang="en-AU" sz="2000" dirty="0"/>
          </a:p>
          <a:p>
            <a:r>
              <a:rPr lang="en-US" sz="2000" dirty="0"/>
              <a:t>In other words… Do what you’re probably already doing… and now you have better insights and justification for doing so!</a:t>
            </a:r>
          </a:p>
        </p:txBody>
      </p:sp>
    </p:spTree>
    <p:extLst>
      <p:ext uri="{BB962C8B-B14F-4D97-AF65-F5344CB8AC3E}">
        <p14:creationId xmlns:p14="http://schemas.microsoft.com/office/powerpoint/2010/main" val="2808704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you.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640080" y="32461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2C6E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US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36576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 Sheptooha</a:t>
            </a:r>
          </a:p>
          <a:p>
            <a:pPr marL="0" indent="0">
              <a:buNone/>
            </a:pP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40080" y="40919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dsheptooha@lscpsych.com.au</a:t>
            </a:r>
            <a:endParaRPr lang="en-US" sz="1200" dirty="0">
              <a:solidFill>
                <a:srgbClr val="1F29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/>
              </a:rPr>
              <a:t>dan@meaningfulmediation.com.au</a:t>
            </a: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45491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LSC Psychology 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02) 8205 7877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www.lscpsych.com.au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451860" y="355473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Robyn Goodwin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451860" y="398907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rgoodwin@lscpsych.com.au</a:t>
            </a:r>
            <a:endParaRPr lang="en-US" sz="1200" dirty="0">
              <a:solidFill>
                <a:srgbClr val="1F29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Mediation is fundamentally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applied psychological process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40080" y="24688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Mediation does not just use communication skills</a:t>
            </a:r>
            <a:r>
              <a:rPr lang="en-US" sz="15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40080" y="30175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We routinely engage in: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65810" y="3063240"/>
            <a:ext cx="10972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Emotional regulation</a:t>
            </a:r>
            <a:endParaRPr lang="en-US" sz="17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Cognitive reframing</a:t>
            </a:r>
            <a:endParaRPr lang="en-US" sz="17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Attachment dynamics</a:t>
            </a:r>
            <a:endParaRPr lang="en-US" sz="17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7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Meaning making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11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Conflict is rarely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i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driven by facts alone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40080" y="24688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 after the original incident has receded, disputes are usually sustained by:</a:t>
            </a: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54380" y="2560320"/>
            <a:ext cx="109728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Identity threat 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Shame 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Fear 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Attribution bias 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Unmet recognition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11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Conflict is information</a:t>
            </a:r>
            <a:endParaRPr lang="en-US" sz="3800" dirty="0"/>
          </a:p>
        </p:txBody>
      </p:sp>
      <p:sp>
        <p:nvSpPr>
          <p:cNvPr id="5" name="Bullets"/>
          <p:cNvSpPr/>
          <p:nvPr/>
        </p:nvSpPr>
        <p:spPr>
          <a:xfrm>
            <a:off x="777240" y="1700000"/>
            <a:ext cx="10972800" cy="240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Arousal rises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Attention narrows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Identity feels threatened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Story hardens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Attributions polarise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Defences escalate</a:t>
            </a:r>
            <a:endParaRPr lang="en-US" dirty="0"/>
          </a:p>
        </p:txBody>
      </p:sp>
      <p:sp>
        <p:nvSpPr>
          <p:cNvPr id="60" name="Open Quote"/>
          <p:cNvSpPr/>
          <p:nvPr/>
        </p:nvSpPr>
        <p:spPr>
          <a:xfrm>
            <a:off x="640080" y="4280000"/>
            <a:ext cx="6000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0" b="1" dirty="0">
                <a:solidFill>
                  <a:srgbClr val="2C6E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9000" dirty="0"/>
          </a:p>
        </p:txBody>
      </p:sp>
      <p:sp>
        <p:nvSpPr>
          <p:cNvPr id="6" name="Cloke Quote"/>
          <p:cNvSpPr/>
          <p:nvPr/>
        </p:nvSpPr>
        <p:spPr>
          <a:xfrm>
            <a:off x="1340000" y="4500000"/>
            <a:ext cx="10200000" cy="12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2000" i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[Our task is to look] </a:t>
            </a:r>
            <a:r>
              <a:rPr lang="en-US" sz="2000" b="1" i="1" dirty="0">
                <a:solidFill>
                  <a:srgbClr val="2C6E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beneath the superficial issues</a:t>
            </a:r>
            <a:r>
              <a:rPr lang="en-US" sz="2000" i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people are arguing about and bring the </a:t>
            </a:r>
            <a:r>
              <a:rPr lang="en-US" sz="2000" b="1" i="1" dirty="0">
                <a:solidFill>
                  <a:srgbClr val="2C6E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meaning of their conflict</a:t>
            </a:r>
            <a:r>
              <a:rPr lang="en-US" sz="2000" i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into conscious awareness.”</a:t>
            </a:r>
            <a:endParaRPr lang="en-US" sz="2000" dirty="0"/>
          </a:p>
        </p:txBody>
      </p:sp>
      <p:sp>
        <p:nvSpPr>
          <p:cNvPr id="61" name="Attribution"/>
          <p:cNvSpPr/>
          <p:nvPr/>
        </p:nvSpPr>
        <p:spPr>
          <a:xfrm>
            <a:off x="9032390" y="4900000"/>
            <a:ext cx="102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7"/>
                </a:solidFill>
                <a:latin typeface="Calibri" pitchFamily="34" charset="0"/>
                <a:cs typeface="Calibri" pitchFamily="34" charset="-120"/>
              </a:rPr>
              <a:t>—  </a:t>
            </a:r>
            <a:r>
              <a:rPr lang="en-US" sz="1600" b="1" dirty="0">
                <a:solidFill>
                  <a:srgbClr val="1A2E47"/>
                </a:solidFill>
                <a:latin typeface="Calibri" pitchFamily="34" charset="0"/>
                <a:cs typeface="Calibri" pitchFamily="34" charset="-120"/>
              </a:rPr>
              <a:t>Kenneth Cloke</a:t>
            </a:r>
            <a:endParaRPr lang="en-US" sz="1600" dirty="0"/>
          </a:p>
        </p:txBody>
      </p:sp>
      <p:sp>
        <p:nvSpPr>
          <p:cNvPr id="62" name="Context Line"/>
          <p:cNvSpPr/>
          <p:nvPr/>
        </p:nvSpPr>
        <p:spPr>
          <a:xfrm>
            <a:off x="1340000" y="5660000"/>
            <a:ext cx="10200000" cy="3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4A5566"/>
                </a:solidFill>
                <a:latin typeface="Calibri" pitchFamily="34" charset="0"/>
                <a:cs typeface="Calibri" pitchFamily="34" charset="-120"/>
              </a:rPr>
              <a:t>And the meaning is always specific to the </a:t>
            </a:r>
            <a:r>
              <a:rPr lang="en-US" sz="1600" b="1" i="1" dirty="0">
                <a:solidFill>
                  <a:srgbClr val="2C6E49"/>
                </a:solidFill>
                <a:latin typeface="Calibri" pitchFamily="34" charset="0"/>
                <a:cs typeface="Calibri" pitchFamily="34" charset="-120"/>
              </a:rPr>
              <a:t>context of each dispute</a:t>
            </a:r>
            <a:r>
              <a:rPr lang="en-US" sz="1600" i="1" dirty="0">
                <a:solidFill>
                  <a:srgbClr val="4A5566"/>
                </a:solidFill>
                <a:latin typeface="Calibri" pitchFamily="34" charset="0"/>
                <a:cs typeface="Calibri" pitchFamily="34" charset="-120"/>
              </a:rPr>
              <a:t>.</a:t>
            </a:r>
            <a:endParaRPr lang="en-US" sz="1600" dirty="0"/>
          </a:p>
        </p:txBody>
      </p:sp>
      <p:sp>
        <p:nvSpPr>
          <p:cNvPr id="99" name="Page Num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11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silence isn’t a choice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88670" y="16459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outside the family law world</a:t>
            </a: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38200" y="228600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Rodney Rocha was a NASA engineer on the Columbia mission in 2003. He spotted the foam-strike damage. He sat in the meeting where it mattered. He did not speak up.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838200" y="30403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Asked later why he hadn't spoken, he said: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838200" y="3726180"/>
            <a:ext cx="10058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just </a:t>
            </a:r>
            <a:r>
              <a:rPr lang="en-US" sz="2800" i="1" u="sng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couldn't</a:t>
            </a:r>
            <a:r>
              <a:rPr lang="en-US" sz="2800" i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do it. I'm too low down in the organisation, and she is way up here.”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11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family conflict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547497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spectrum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dispute on paper can sit at very different points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8640" y="4846320"/>
            <a:ext cx="4389120" cy="914400"/>
          </a:xfrm>
          <a:prstGeom prst="rect">
            <a:avLst/>
          </a:prstGeom>
          <a:solidFill>
            <a:srgbClr val="B5CFA8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4846320"/>
            <a:ext cx="4389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600" dirty="0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NORMATIVE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234440" y="3931920"/>
            <a:ext cx="3017520" cy="914400"/>
          </a:xfrm>
          <a:prstGeom prst="rect">
            <a:avLst/>
          </a:prstGeom>
          <a:solidFill>
            <a:srgbClr val="5B9477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234440" y="393192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CONFLICT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920240" y="3017520"/>
            <a:ext cx="1645920" cy="914400"/>
          </a:xfrm>
          <a:prstGeom prst="rect">
            <a:avLst/>
          </a:prstGeom>
          <a:solidFill>
            <a:srgbClr val="1A2E47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920240" y="301752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766560" y="32004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Apex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766560" y="352044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Coercive control, family violence, entrenched safety concerns. Joint process may not be viable here.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766560" y="420624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Middle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766560" y="452628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hostility, communication breakdown, third parties drawn in. Process feasibility is case-specific.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766560" y="521208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766560" y="553212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post-separation disagreements. Parties hold each other in mind, repair, sustain joint decisions.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61722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Adapted from Jaffe et al. </a:t>
            </a:r>
            <a:r>
              <a:rPr lang="en-AU" sz="1000" i="1" dirty="0">
                <a:solidFill>
                  <a:srgbClr val="6B7480"/>
                </a:solidFill>
                <a:latin typeface="Calibri" pitchFamily="34" charset="0"/>
                <a:cs typeface="Calibri" pitchFamily="34" charset="-120"/>
              </a:rPr>
              <a:t>Appropriate parenting arrangements in cases of</a:t>
            </a:r>
          </a:p>
          <a:p>
            <a:r>
              <a:rPr lang="en-AU" sz="1000" i="1" dirty="0">
                <a:solidFill>
                  <a:srgbClr val="6B7480"/>
                </a:solidFill>
                <a:latin typeface="Calibri" pitchFamily="34" charset="0"/>
                <a:cs typeface="Calibri" pitchFamily="34" charset="-120"/>
              </a:rPr>
              <a:t>intimate partner violence and coercive control: From research and legislative reform to changes in practice. </a:t>
            </a:r>
          </a:p>
          <a:p>
            <a:r>
              <a:rPr lang="en-AU" sz="1000" i="1" dirty="0">
                <a:solidFill>
                  <a:srgbClr val="6B7480"/>
                </a:solidFill>
                <a:latin typeface="Calibri" pitchFamily="34" charset="0"/>
                <a:cs typeface="Calibri" pitchFamily="34" charset="-120"/>
              </a:rPr>
              <a:t>2025 Association of Family and Conciliation Courts.</a:t>
            </a:r>
          </a:p>
          <a:p>
            <a:endParaRPr lang="en-AU" sz="1000" i="1" dirty="0">
              <a:solidFill>
                <a:srgbClr val="6B7480"/>
              </a:solidFill>
              <a:latin typeface="Calibri" pitchFamily="34" charset="0"/>
              <a:cs typeface="Calibri" pitchFamily="34" charset="-120"/>
            </a:endParaRPr>
          </a:p>
          <a:p>
            <a:pPr marL="0" indent="0">
              <a:buNone/>
            </a:pP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11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Regulating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352044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room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cannot reframe a thought in a flooded nervous system.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22860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Regulation comes first.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29489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rgbClr val="2C6E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mediators do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9600" y="3143250"/>
            <a:ext cx="5486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De-escalate arousal through pacing and tone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reactivity before responses harden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Regulate affect — including their own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412230" y="294894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rgbClr val="2C6E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Concepts in play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412230" y="3108960"/>
            <a:ext cx="5029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Emotional contagion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Affect regulation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 of tolerance</a:t>
            </a:r>
            <a:endParaRPr lang="en-US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Amygdala activation under conflict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11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/>
        </p:nvSpPr>
        <p:spPr>
          <a:xfrm>
            <a:off x="640080" y="500000"/>
            <a:ext cx="10900000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Mediation 2.0:</a:t>
            </a:r>
            <a:r>
              <a:rPr lang="en-US" sz="3800" b="1" dirty="0">
                <a:solidFill>
                  <a:srgbClr val="2C6E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A new framework</a:t>
            </a:r>
            <a:endParaRPr lang="en-US" sz="3800" dirty="0"/>
          </a:p>
        </p:txBody>
      </p:sp>
      <p:sp>
        <p:nvSpPr>
          <p:cNvPr id="3" name="Citation"/>
          <p:cNvSpPr/>
          <p:nvPr/>
        </p:nvSpPr>
        <p:spPr>
          <a:xfrm>
            <a:off x="640080" y="1280000"/>
            <a:ext cx="109000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Howieson &amp; Colleagues (2024). Psychiatry, Psychology and Law.</a:t>
            </a:r>
            <a:endParaRPr lang="en-US" sz="1400" dirty="0"/>
          </a:p>
        </p:txBody>
      </p:sp>
      <p:sp>
        <p:nvSpPr>
          <p:cNvPr id="4" name="Header Divider"/>
          <p:cNvSpPr/>
          <p:nvPr/>
        </p:nvSpPr>
        <p:spPr>
          <a:xfrm>
            <a:off x="640080" y="1780000"/>
            <a:ext cx="10900000" cy="9525"/>
          </a:xfrm>
          <a:prstGeom prst="rect">
            <a:avLst/>
          </a:prstGeom>
          <a:solidFill>
            <a:srgbClr val="E2E6EB"/>
          </a:solidFill>
          <a:ln>
            <a:noFill/>
          </a:ln>
        </p:spPr>
        <p:txBody>
          <a:bodyPr wrap="square" rtlCol="0" anchor="ctr"/>
          <a:lstStyle/>
          <a:p>
            <a:endParaRPr lang="en-US" sz="1000"/>
          </a:p>
        </p:txBody>
      </p:sp>
      <p:sp>
        <p:nvSpPr>
          <p:cNvPr id="10" name="Num 1"/>
          <p:cNvSpPr/>
          <p:nvPr/>
        </p:nvSpPr>
        <p:spPr>
          <a:xfrm>
            <a:off x="640080" y="2050000"/>
            <a:ext cx="550000" cy="5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C9D2DE"/>
                </a:solidFill>
                <a:latin typeface="Georgia" pitchFamily="34" charset="0"/>
              </a:rPr>
              <a:t>01</a:t>
            </a:r>
          </a:p>
        </p:txBody>
      </p:sp>
      <p:sp>
        <p:nvSpPr>
          <p:cNvPr id="11" name="Bullet 1"/>
          <p:cNvSpPr/>
          <p:nvPr/>
        </p:nvSpPr>
        <p:spPr>
          <a:xfrm>
            <a:off x="1300000" y="2080000"/>
            <a:ext cx="4900000" cy="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dynamics of the conflict behaviour underneath the dispute</a:t>
            </a:r>
          </a:p>
        </p:txBody>
      </p:sp>
      <p:sp>
        <p:nvSpPr>
          <p:cNvPr id="12" name="Num 2"/>
          <p:cNvSpPr/>
          <p:nvPr/>
        </p:nvSpPr>
        <p:spPr>
          <a:xfrm>
            <a:off x="640080" y="2950000"/>
            <a:ext cx="550000" cy="5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C9D2DE"/>
                </a:solidFill>
                <a:latin typeface="Georgia" pitchFamily="34" charset="0"/>
              </a:rPr>
              <a:t>02</a:t>
            </a:r>
          </a:p>
        </p:txBody>
      </p:sp>
      <p:sp>
        <p:nvSpPr>
          <p:cNvPr id="13" name="Bullet 2"/>
          <p:cNvSpPr/>
          <p:nvPr/>
        </p:nvSpPr>
        <p:spPr>
          <a:xfrm>
            <a:off x="1300000" y="2980000"/>
            <a:ext cx="4900000" cy="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parties bring down the chronic arousal that’s preventing good </a:t>
            </a:r>
            <a:r>
              <a:rPr lang="en-US" sz="1500" i="1" dirty="0" err="1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mentalisation</a:t>
            </a:r>
            <a:endParaRPr lang="en-US" sz="1500" i="1" dirty="0">
              <a:solidFill>
                <a:srgbClr val="1A2E47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4" name="Num 3"/>
          <p:cNvSpPr/>
          <p:nvPr/>
        </p:nvSpPr>
        <p:spPr>
          <a:xfrm>
            <a:off x="640080" y="3850000"/>
            <a:ext cx="550000" cy="5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C9D2DE"/>
                </a:solidFill>
                <a:latin typeface="Georgia" pitchFamily="34" charset="0"/>
              </a:rPr>
              <a:t>03</a:t>
            </a:r>
          </a:p>
        </p:txBody>
      </p:sp>
      <p:sp>
        <p:nvSpPr>
          <p:cNvPr id="15" name="Bullet 3"/>
          <p:cNvSpPr/>
          <p:nvPr/>
        </p:nvSpPr>
        <p:spPr>
          <a:xfrm>
            <a:off x="1300000" y="3880000"/>
            <a:ext cx="4900000" cy="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 the parties themselves to </a:t>
            </a:r>
            <a:r>
              <a:rPr lang="en-US" sz="1500" i="1" dirty="0" err="1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mentalise</a:t>
            </a:r>
            <a:r>
              <a:rPr lang="en-US" sz="1500" i="1" dirty="0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the conflict behaviours.</a:t>
            </a:r>
          </a:p>
        </p:txBody>
      </p:sp>
      <p:sp>
        <p:nvSpPr>
          <p:cNvPr id="16" name="Num 4"/>
          <p:cNvSpPr/>
          <p:nvPr/>
        </p:nvSpPr>
        <p:spPr>
          <a:xfrm>
            <a:off x="640080" y="4750000"/>
            <a:ext cx="550000" cy="5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C9D2DE"/>
                </a:solidFill>
                <a:latin typeface="Georgia" pitchFamily="34" charset="0"/>
              </a:rPr>
              <a:t>04</a:t>
            </a:r>
          </a:p>
        </p:txBody>
      </p:sp>
      <p:sp>
        <p:nvSpPr>
          <p:cNvPr id="17" name="Bullet 4"/>
          <p:cNvSpPr/>
          <p:nvPr/>
        </p:nvSpPr>
        <p:spPr>
          <a:xfrm>
            <a:off x="1300000" y="4780000"/>
            <a:ext cx="4900000" cy="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1A2E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Facilitate mental state focused negotiation</a:t>
            </a:r>
          </a:p>
        </p:txBody>
      </p:sp>
      <p:sp>
        <p:nvSpPr>
          <p:cNvPr id="20" name="Right Card"/>
          <p:cNvSpPr/>
          <p:nvPr/>
        </p:nvSpPr>
        <p:spPr>
          <a:xfrm>
            <a:off x="6700000" y="2050000"/>
            <a:ext cx="4900000" cy="3650000"/>
          </a:xfrm>
          <a:prstGeom prst="roundRect">
            <a:avLst>
              <a:gd name="adj" fmla="val 3500"/>
            </a:avLst>
          </a:prstGeom>
          <a:solidFill>
            <a:srgbClr val="F1F5EE"/>
          </a:solidFill>
          <a:ln>
            <a:noFill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21" name="Right Accent"/>
          <p:cNvSpPr/>
          <p:nvPr/>
        </p:nvSpPr>
        <p:spPr>
          <a:xfrm>
            <a:off x="6700000" y="2050000"/>
            <a:ext cx="90000" cy="3650000"/>
          </a:xfrm>
          <a:prstGeom prst="rect">
            <a:avLst/>
          </a:prstGeom>
          <a:solidFill>
            <a:srgbClr val="2C6E49"/>
          </a:solidFill>
          <a:ln>
            <a:noFill/>
          </a:ln>
        </p:spPr>
        <p:txBody>
          <a:bodyPr wrap="square" rtlCol="0" anchor="ctr"/>
          <a:lstStyle/>
          <a:p>
            <a:endParaRPr lang="en-US"/>
          </a:p>
        </p:txBody>
      </p:sp>
      <p:sp>
        <p:nvSpPr>
          <p:cNvPr id="30" name="Q1 Circle"/>
          <p:cNvSpPr/>
          <p:nvPr/>
        </p:nvSpPr>
        <p:spPr>
          <a:xfrm>
            <a:off x="6970000" y="2330000"/>
            <a:ext cx="360000" cy="360000"/>
          </a:xfrm>
          <a:prstGeom prst="ellipse">
            <a:avLst/>
          </a:prstGeom>
          <a:solidFill>
            <a:srgbClr val="2C6E49"/>
          </a:solidFill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1" name="Q1 Text"/>
          <p:cNvSpPr/>
          <p:nvPr/>
        </p:nvSpPr>
        <p:spPr>
          <a:xfrm>
            <a:off x="7460000" y="2310000"/>
            <a:ext cx="3900000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i="1" dirty="0">
                <a:solidFill>
                  <a:srgbClr val="2C6E49"/>
                </a:solidFill>
                <a:latin typeface="Calibri" pitchFamily="34" charset="0"/>
                <a:cs typeface="Calibri" pitchFamily="34" charset="-120"/>
              </a:rPr>
              <a:t>What will your children’s worst memory be of your conflict?</a:t>
            </a:r>
          </a:p>
        </p:txBody>
      </p:sp>
      <p:sp>
        <p:nvSpPr>
          <p:cNvPr id="32" name="Q2 Circle"/>
          <p:cNvSpPr/>
          <p:nvPr/>
        </p:nvSpPr>
        <p:spPr>
          <a:xfrm>
            <a:off x="6970000" y="3260000"/>
            <a:ext cx="360000" cy="360000"/>
          </a:xfrm>
          <a:prstGeom prst="ellipse">
            <a:avLst/>
          </a:prstGeom>
          <a:solidFill>
            <a:srgbClr val="2C6E49"/>
          </a:solidFill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3" name="Q2 Text"/>
          <p:cNvSpPr/>
          <p:nvPr/>
        </p:nvSpPr>
        <p:spPr>
          <a:xfrm>
            <a:off x="7460000" y="3240000"/>
            <a:ext cx="3900000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i="1" dirty="0">
                <a:solidFill>
                  <a:srgbClr val="2C6E49"/>
                </a:solidFill>
                <a:latin typeface="Calibri" pitchFamily="34" charset="0"/>
                <a:cs typeface="Calibri" pitchFamily="34" charset="-120"/>
              </a:rPr>
              <a:t>What will their best memory be of how you handled the separation?</a:t>
            </a:r>
          </a:p>
        </p:txBody>
      </p:sp>
      <p:sp>
        <p:nvSpPr>
          <p:cNvPr id="34" name="Q3 Circle"/>
          <p:cNvSpPr/>
          <p:nvPr/>
        </p:nvSpPr>
        <p:spPr>
          <a:xfrm>
            <a:off x="6970000" y="4190000"/>
            <a:ext cx="360000" cy="360000"/>
          </a:xfrm>
          <a:prstGeom prst="ellipse">
            <a:avLst/>
          </a:prstGeom>
          <a:solidFill>
            <a:srgbClr val="2C6E49"/>
          </a:solidFill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5" name="Q3 Text"/>
          <p:cNvSpPr/>
          <p:nvPr/>
        </p:nvSpPr>
        <p:spPr>
          <a:xfrm>
            <a:off x="7460000" y="4170000"/>
            <a:ext cx="3900000" cy="1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i="1" dirty="0">
                <a:solidFill>
                  <a:srgbClr val="2C6E49"/>
                </a:solidFill>
                <a:latin typeface="Calibri" pitchFamily="34" charset="0"/>
                <a:cs typeface="Calibri" pitchFamily="34" charset="-120"/>
              </a:rPr>
              <a:t>When your children are adults and look back on this time (the separation), what do you hope they will be able to say about you as parent?</a:t>
            </a:r>
          </a:p>
        </p:txBody>
      </p:sp>
      <p:sp>
        <p:nvSpPr>
          <p:cNvPr id="99" name="Page Num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11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9436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A2E47"/>
                </a:solidFill>
                <a:latin typeface="Georgia" pitchFamily="34" charset="0"/>
              </a:rPr>
              <a:t>Function of emotions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10881360" y="64922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11</a:t>
            </a:r>
            <a:endParaRPr lang="en-US" sz="10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02654CB-2008-DA54-A570-17464F172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163520"/>
              </p:ext>
            </p:extLst>
          </p:nvPr>
        </p:nvGraphicFramePr>
        <p:xfrm>
          <a:off x="640080" y="1463040"/>
          <a:ext cx="11107272" cy="4775708"/>
        </p:xfrm>
        <a:graphic>
          <a:graphicData uri="http://schemas.openxmlformats.org/drawingml/2006/table">
            <a:tbl>
              <a:tblPr/>
              <a:tblGrid>
                <a:gridCol w="2372061">
                  <a:extLst>
                    <a:ext uri="{9D8B030D-6E8A-4147-A177-3AD203B41FA5}">
                      <a16:colId xmlns:a16="http://schemas.microsoft.com/office/drawing/2014/main" val="461275203"/>
                    </a:ext>
                  </a:extLst>
                </a:gridCol>
                <a:gridCol w="3151991">
                  <a:extLst>
                    <a:ext uri="{9D8B030D-6E8A-4147-A177-3AD203B41FA5}">
                      <a16:colId xmlns:a16="http://schemas.microsoft.com/office/drawing/2014/main" val="1460328267"/>
                    </a:ext>
                  </a:extLst>
                </a:gridCol>
                <a:gridCol w="5583220">
                  <a:extLst>
                    <a:ext uri="{9D8B030D-6E8A-4147-A177-3AD203B41FA5}">
                      <a16:colId xmlns:a16="http://schemas.microsoft.com/office/drawing/2014/main" val="85934245"/>
                    </a:ext>
                  </a:extLst>
                </a:gridCol>
              </a:tblGrid>
              <a:tr h="1832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b="1" dirty="0"/>
                        <a:t>Emotion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b="1" dirty="0"/>
                        <a:t>Typical Action Tendency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b="1" dirty="0"/>
                        <a:t>Description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428083"/>
                  </a:ext>
                </a:extLst>
              </a:tr>
              <a:tr h="4106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Fear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Escape / Avoidance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Fear motivates withdrawal from danger and protective behaviour.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460391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Anger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Confrontation / Attack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Anger prepares individuals to confront threats, injustice, or obstacles.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931100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 dirty="0"/>
                        <a:t>Sadness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Withdrawal / </a:t>
                      </a:r>
                      <a:r>
                        <a:rPr lang="en-AU" sz="1800" dirty="0" err="1"/>
                        <a:t>Elicitng</a:t>
                      </a:r>
                      <a:r>
                        <a:rPr lang="en-AU" sz="1800" dirty="0"/>
                        <a:t> Support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Sadness promotes disengagement, reflection, and elicits social support after loss.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6466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Happiness / Joy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Approach / Affiliation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Joy encourages exploration, social bonding, and continued engagement.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795863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Disgust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Rejection / Expulsion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Disgust motivates avoidance or expulsion of contaminants or moral violations.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96"/>
                  </a:ext>
                </a:extLst>
              </a:tr>
              <a:tr h="4106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Guilt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Repair / Confession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Guilt promotes apology, reparative action, and relationship restoration.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197801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Shame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Hiding / Submission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Shame motivates concealment, withdrawal, or appeasement after perceived social failure.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581502"/>
                  </a:ext>
                </a:extLst>
              </a:tr>
              <a:tr h="5338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Love / Attachment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Caregiving / Closeness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Love promotes bonding, protection, and maintaining proximity to others.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109051"/>
                  </a:ext>
                </a:extLst>
              </a:tr>
              <a:tr h="4106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2000"/>
                        <a:t>Pride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800" dirty="0"/>
                        <a:t>Display / Achievement Pursuit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sz="1400" dirty="0"/>
                        <a:t>Pride motivates status display, persistence, and goal pursuit.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0993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3874</TotalTime>
  <Words>1735</Words>
  <Application>Microsoft Macintosh PowerPoint</Application>
  <PresentationFormat>Widescreen</PresentationFormat>
  <Paragraphs>310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What's happening in the mediation room — and beyond</dc:title>
  <dc:subject>PptxGenJS Presentation</dc:subject>
  <dc:creator>Dan Sheptooha &amp; Dr. Robyn Goodwin</dc:creator>
  <cp:lastModifiedBy>Dan Sheptooha</cp:lastModifiedBy>
  <cp:revision>15</cp:revision>
  <dcterms:created xsi:type="dcterms:W3CDTF">2026-05-23T00:13:20Z</dcterms:created>
  <dcterms:modified xsi:type="dcterms:W3CDTF">2026-05-25T21:48:37Z</dcterms:modified>
</cp:coreProperties>
</file>